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56" r:id="rId5"/>
    <p:sldId id="259" r:id="rId6"/>
    <p:sldId id="283" r:id="rId7"/>
    <p:sldId id="269" r:id="rId8"/>
    <p:sldId id="301" r:id="rId9"/>
    <p:sldId id="284" r:id="rId10"/>
    <p:sldId id="285" r:id="rId11"/>
    <p:sldId id="286" r:id="rId12"/>
    <p:sldId id="281" r:id="rId13"/>
    <p:sldId id="258" r:id="rId14"/>
    <p:sldId id="296" r:id="rId15"/>
    <p:sldId id="293" r:id="rId16"/>
    <p:sldId id="297" r:id="rId17"/>
    <p:sldId id="298" r:id="rId18"/>
    <p:sldId id="287" r:id="rId19"/>
    <p:sldId id="289" r:id="rId20"/>
    <p:sldId id="290" r:id="rId21"/>
    <p:sldId id="299" r:id="rId22"/>
    <p:sldId id="265"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D3E8"/>
    <a:srgbClr val="F7F1E4"/>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291" autoAdjust="0"/>
  </p:normalViewPr>
  <p:slideViewPr>
    <p:cSldViewPr snapToGrid="0" showGuides="1">
      <p:cViewPr varScale="1">
        <p:scale>
          <a:sx n="110" d="100"/>
          <a:sy n="110" d="100"/>
        </p:scale>
        <p:origin x="492" y="96"/>
      </p:cViewPr>
      <p:guideLst>
        <p:guide pos="3840"/>
        <p:guide orient="horz" pos="2500"/>
        <p:guide pos="4951"/>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t>4/30/2024</a:t>
            </a:fld>
            <a:endParaRPr lang="en-US" dirty="0"/>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t>‹#›</a:t>
            </a:fld>
            <a:endParaRPr lang="en-US" dirty="0"/>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t>4/30/2024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t>‹#›</a:t>
            </a:fld>
            <a:endParaRPr lang="en-U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37117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403855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33511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50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599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2794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36983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41832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62630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dirty="0"/>
              <a:t>Click icon to add picture</a:t>
            </a:r>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dirty="0"/>
              <a:t>Click icon to add picture</a:t>
            </a:r>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31138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382347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dirty="0"/>
              <a:t>Click icon to add chart</a:t>
            </a:r>
          </a:p>
        </p:txBody>
      </p:sp>
    </p:spTree>
    <p:extLst>
      <p:ext uri="{BB962C8B-B14F-4D97-AF65-F5344CB8AC3E}">
        <p14:creationId xmlns:p14="http://schemas.microsoft.com/office/powerpoint/2010/main" val="25253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dirty="0"/>
              <a:t>Click icon to add table</a:t>
            </a:r>
          </a:p>
        </p:txBody>
      </p:sp>
    </p:spTree>
    <p:extLst>
      <p:ext uri="{BB962C8B-B14F-4D97-AF65-F5344CB8AC3E}">
        <p14:creationId xmlns:p14="http://schemas.microsoft.com/office/powerpoint/2010/main" val="2401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dirty="0"/>
              <a:t>Click icon to add media</a:t>
            </a:r>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noProof="0"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noProof="0" dirty="0"/>
              <a:t>ADD A FOOTER</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70722D-0BC0-4487-812D-1E4E0DEC1129}"/>
              </a:ext>
            </a:extLst>
          </p:cNvPr>
          <p:cNvSpPr>
            <a:spLocks noGrp="1"/>
          </p:cNvSpPr>
          <p:nvPr>
            <p:ph type="body" sz="quarter" idx="20"/>
          </p:nvPr>
        </p:nvSpPr>
        <p:spPr/>
        <p:txBody>
          <a:bodyPr/>
          <a:lstStyle/>
          <a:p>
            <a:r>
              <a:rPr lang="en-US" dirty="0"/>
              <a:t>April 30th</a:t>
            </a:r>
            <a:endParaRPr lang="ru-RU" dirty="0"/>
          </a:p>
        </p:txBody>
      </p:sp>
      <p:sp>
        <p:nvSpPr>
          <p:cNvPr id="2" name="Text Placeholder 1">
            <a:extLst>
              <a:ext uri="{FF2B5EF4-FFF2-40B4-BE49-F238E27FC236}">
                <a16:creationId xmlns:a16="http://schemas.microsoft.com/office/drawing/2014/main" id="{7D65CF0B-BB68-4A49-91EE-96E78E8CAD61}"/>
              </a:ext>
            </a:extLst>
          </p:cNvPr>
          <p:cNvSpPr>
            <a:spLocks noGrp="1"/>
          </p:cNvSpPr>
          <p:nvPr>
            <p:ph type="body" sz="quarter" idx="21"/>
          </p:nvPr>
        </p:nvSpPr>
        <p:spPr/>
        <p:txBody>
          <a:bodyPr/>
          <a:lstStyle/>
          <a:p>
            <a:r>
              <a:rPr lang="en-US" dirty="0"/>
              <a:t>2024</a:t>
            </a:r>
            <a:endParaRPr lang="ru-RU" dirty="0"/>
          </a:p>
        </p:txBody>
      </p:sp>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State Revolving Fund (SRF) Public Meeting</a:t>
            </a:r>
            <a:endParaRPr lang="ru-RU" dirty="0">
              <a:effectLst>
                <a:outerShdw blurRad="38100" dist="38100" dir="2700000" algn="tl">
                  <a:srgbClr val="000000">
                    <a:alpha val="43137"/>
                  </a:srgbClr>
                </a:outerShdw>
              </a:effectLst>
            </a:endParaRPr>
          </a:p>
        </p:txBody>
      </p:sp>
      <p:sp>
        <p:nvSpPr>
          <p:cNvPr id="5" name="Text Placeholder 4">
            <a:extLst>
              <a:ext uri="{FF2B5EF4-FFF2-40B4-BE49-F238E27FC236}">
                <a16:creationId xmlns:a16="http://schemas.microsoft.com/office/drawing/2014/main" id="{B623514F-9C9F-4868-A7D9-66CAA07E615D}"/>
              </a:ext>
            </a:extLst>
          </p:cNvPr>
          <p:cNvSpPr>
            <a:spLocks noGrp="1"/>
          </p:cNvSpPr>
          <p:nvPr>
            <p:ph type="body" sz="quarter" idx="13"/>
          </p:nvPr>
        </p:nvSpPr>
        <p:spPr/>
        <p:txBody>
          <a:bodyPr/>
          <a:lstStyle/>
          <a:p>
            <a:r>
              <a:rPr lang="en-US" dirty="0"/>
              <a:t>Buffalo Mountain Metropolitan District</a:t>
            </a:r>
            <a:endParaRPr lang="ru-RU" dirty="0"/>
          </a:p>
        </p:txBody>
      </p:sp>
    </p:spTree>
    <p:extLst>
      <p:ext uri="{BB962C8B-B14F-4D97-AF65-F5344CB8AC3E}">
        <p14:creationId xmlns:p14="http://schemas.microsoft.com/office/powerpoint/2010/main" val="2142316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133350" y="171450"/>
            <a:ext cx="6819900" cy="1780444"/>
          </a:xfrm>
        </p:spPr>
        <p:txBody>
          <a:bodyPr>
            <a:normAutofit/>
          </a:bodyPr>
          <a:lstStyle/>
          <a:p>
            <a:r>
              <a:rPr lang="en-US" dirty="0">
                <a:effectLst>
                  <a:outerShdw blurRad="38100" dist="38100" dir="2700000" algn="tl">
                    <a:srgbClr val="000000">
                      <a:alpha val="43137"/>
                    </a:srgbClr>
                  </a:outerShdw>
                </a:effectLst>
              </a:rPr>
              <a:t>How is the district paying for these projects?</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133349" y="2136036"/>
            <a:ext cx="6819899" cy="857098"/>
          </a:xfrm>
        </p:spPr>
        <p:txBody>
          <a:bodyPr>
            <a:noAutofit/>
          </a:bodyPr>
          <a:lstStyle/>
          <a:p>
            <a:pPr algn="ctr"/>
            <a:r>
              <a:rPr lang="en-US" sz="2800" u="sng" dirty="0"/>
              <a:t>We are working with the state to receive a federal loan</a:t>
            </a:r>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216623" y="3253887"/>
            <a:ext cx="6653349" cy="2603844"/>
          </a:xfrm>
        </p:spPr>
        <p:txBody>
          <a:bodyPr>
            <a:normAutofit/>
          </a:bodyPr>
          <a:lstStyle/>
          <a:p>
            <a:pPr marL="0" indent="0">
              <a:buNone/>
            </a:pPr>
            <a:r>
              <a:rPr lang="en-US" sz="2800" dirty="0">
                <a:effectLst>
                  <a:outerShdw blurRad="38100" dist="38100" dir="2700000" algn="tl">
                    <a:srgbClr val="000000">
                      <a:alpha val="43137"/>
                    </a:srgbClr>
                  </a:outerShdw>
                </a:effectLst>
              </a:rPr>
              <a:t>The federal government is allocating funds for water/sewer system projects through the Bipartisan Infrastructure Law (BIL) that will be paid back as a long term/ low interest rate loan</a:t>
            </a:r>
          </a:p>
        </p:txBody>
      </p:sp>
      <p:sp>
        <p:nvSpPr>
          <p:cNvPr id="4" name="Footer Placeholder 3">
            <a:extLst>
              <a:ext uri="{FF2B5EF4-FFF2-40B4-BE49-F238E27FC236}">
                <a16:creationId xmlns:a16="http://schemas.microsoft.com/office/drawing/2014/main" id="{FF626BF0-5F0E-4D61-B97D-E6ED486CD89E}"/>
              </a:ext>
            </a:extLst>
          </p:cNvPr>
          <p:cNvSpPr>
            <a:spLocks noGrp="1"/>
          </p:cNvSpPr>
          <p:nvPr>
            <p:ph type="ftr" sz="quarter" idx="12"/>
          </p:nvPr>
        </p:nvSpPr>
        <p:spPr>
          <a:xfrm>
            <a:off x="1038226" y="5796041"/>
            <a:ext cx="2457449" cy="687568"/>
          </a:xfrm>
        </p:spPr>
        <p:txBody>
          <a:bodyPr/>
          <a:lstStyle/>
          <a:p>
            <a:endParaRPr lang="en-US" dirty="0"/>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10</a:t>
            </a:fld>
            <a:endParaRPr lang="en-US" dirty="0"/>
          </a:p>
        </p:txBody>
      </p:sp>
    </p:spTree>
    <p:extLst>
      <p:ext uri="{BB962C8B-B14F-4D97-AF65-F5344CB8AC3E}">
        <p14:creationId xmlns:p14="http://schemas.microsoft.com/office/powerpoint/2010/main" val="3733523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1396B4-B47D-7878-D88C-A7B43FAC06F3}"/>
              </a:ext>
            </a:extLst>
          </p:cNvPr>
          <p:cNvSpPr>
            <a:spLocks noGrp="1"/>
          </p:cNvSpPr>
          <p:nvPr>
            <p:ph type="sldNum" sz="quarter" idx="10"/>
          </p:nvPr>
        </p:nvSpPr>
        <p:spPr/>
        <p:txBody>
          <a:bodyPr/>
          <a:lstStyle/>
          <a:p>
            <a:fld id="{D495E168-DA5E-4888-8D8A-92B118324C14}" type="slidenum">
              <a:rPr lang="en-US" noProof="0" smtClean="0"/>
              <a:pPr/>
              <a:t>11</a:t>
            </a:fld>
            <a:endParaRPr lang="en-US" noProof="0" dirty="0"/>
          </a:p>
        </p:txBody>
      </p:sp>
      <p:sp>
        <p:nvSpPr>
          <p:cNvPr id="3" name="Footer Placeholder 2">
            <a:extLst>
              <a:ext uri="{FF2B5EF4-FFF2-40B4-BE49-F238E27FC236}">
                <a16:creationId xmlns:a16="http://schemas.microsoft.com/office/drawing/2014/main" id="{67D9D6CD-6214-C8D1-DF74-B9FC4C70F85A}"/>
              </a:ext>
            </a:extLst>
          </p:cNvPr>
          <p:cNvSpPr>
            <a:spLocks noGrp="1"/>
          </p:cNvSpPr>
          <p:nvPr>
            <p:ph type="ftr" sz="quarter" idx="12"/>
          </p:nvPr>
        </p:nvSpPr>
        <p:spPr/>
        <p:txBody>
          <a:bodyPr/>
          <a:lstStyle/>
          <a:p>
            <a:r>
              <a:rPr lang="en-US" noProof="0" dirty="0"/>
              <a:t>ADD A FOOTER</a:t>
            </a:r>
          </a:p>
        </p:txBody>
      </p:sp>
      <p:pic>
        <p:nvPicPr>
          <p:cNvPr id="5" name="Picture 4">
            <a:extLst>
              <a:ext uri="{FF2B5EF4-FFF2-40B4-BE49-F238E27FC236}">
                <a16:creationId xmlns:a16="http://schemas.microsoft.com/office/drawing/2014/main" id="{E98B6968-620D-7E44-269F-A58153555213}"/>
              </a:ext>
            </a:extLst>
          </p:cNvPr>
          <p:cNvPicPr>
            <a:picLocks noChangeAspect="1"/>
          </p:cNvPicPr>
          <p:nvPr/>
        </p:nvPicPr>
        <p:blipFill rotWithShape="1">
          <a:blip r:embed="rId2"/>
          <a:srcRect l="1458" t="15678" r="1211"/>
          <a:stretch/>
        </p:blipFill>
        <p:spPr>
          <a:xfrm>
            <a:off x="116311" y="600075"/>
            <a:ext cx="11959378" cy="5429008"/>
          </a:xfrm>
          <a:prstGeom prst="rect">
            <a:avLst/>
          </a:prstGeom>
        </p:spPr>
      </p:pic>
    </p:spTree>
    <p:extLst>
      <p:ext uri="{BB962C8B-B14F-4D97-AF65-F5344CB8AC3E}">
        <p14:creationId xmlns:p14="http://schemas.microsoft.com/office/powerpoint/2010/main" val="738663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1AF5BA-ED11-CB4C-122E-9D49F32ECCBF}"/>
              </a:ext>
            </a:extLst>
          </p:cNvPr>
          <p:cNvSpPr>
            <a:spLocks noGrp="1"/>
          </p:cNvSpPr>
          <p:nvPr>
            <p:ph type="sldNum" sz="quarter" idx="10"/>
          </p:nvPr>
        </p:nvSpPr>
        <p:spPr/>
        <p:txBody>
          <a:bodyPr/>
          <a:lstStyle/>
          <a:p>
            <a:fld id="{D495E168-DA5E-4888-8D8A-92B118324C14}" type="slidenum">
              <a:rPr lang="en-US" noProof="0" smtClean="0"/>
              <a:pPr/>
              <a:t>12</a:t>
            </a:fld>
            <a:endParaRPr lang="en-US" noProof="0" dirty="0"/>
          </a:p>
        </p:txBody>
      </p:sp>
      <p:sp>
        <p:nvSpPr>
          <p:cNvPr id="3" name="Footer Placeholder 2">
            <a:extLst>
              <a:ext uri="{FF2B5EF4-FFF2-40B4-BE49-F238E27FC236}">
                <a16:creationId xmlns:a16="http://schemas.microsoft.com/office/drawing/2014/main" id="{504167C3-A879-8600-6899-ED2E6168967A}"/>
              </a:ext>
            </a:extLst>
          </p:cNvPr>
          <p:cNvSpPr>
            <a:spLocks noGrp="1"/>
          </p:cNvSpPr>
          <p:nvPr>
            <p:ph type="ftr" sz="quarter" idx="12"/>
          </p:nvPr>
        </p:nvSpPr>
        <p:spPr/>
        <p:txBody>
          <a:bodyPr/>
          <a:lstStyle/>
          <a:p>
            <a:endParaRPr lang="en-US" noProof="0" dirty="0"/>
          </a:p>
        </p:txBody>
      </p:sp>
      <p:sp>
        <p:nvSpPr>
          <p:cNvPr id="4" name="TextBox 3">
            <a:extLst>
              <a:ext uri="{FF2B5EF4-FFF2-40B4-BE49-F238E27FC236}">
                <a16:creationId xmlns:a16="http://schemas.microsoft.com/office/drawing/2014/main" id="{50189A7D-1343-3A83-3694-6C1B0FA5D97E}"/>
              </a:ext>
            </a:extLst>
          </p:cNvPr>
          <p:cNvSpPr txBox="1"/>
          <p:nvPr/>
        </p:nvSpPr>
        <p:spPr>
          <a:xfrm>
            <a:off x="220579" y="219075"/>
            <a:ext cx="8437646"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rPr>
              <a:t>Project Alternatives and Customer Impacts</a:t>
            </a:r>
          </a:p>
        </p:txBody>
      </p:sp>
      <p:sp>
        <p:nvSpPr>
          <p:cNvPr id="5" name="TextBox 4">
            <a:extLst>
              <a:ext uri="{FF2B5EF4-FFF2-40B4-BE49-F238E27FC236}">
                <a16:creationId xmlns:a16="http://schemas.microsoft.com/office/drawing/2014/main" id="{056FF2C3-3C8E-F18A-6BE4-1B8866298910}"/>
              </a:ext>
            </a:extLst>
          </p:cNvPr>
          <p:cNvSpPr txBox="1"/>
          <p:nvPr/>
        </p:nvSpPr>
        <p:spPr>
          <a:xfrm>
            <a:off x="838200" y="1372587"/>
            <a:ext cx="11029950" cy="3046988"/>
          </a:xfrm>
          <a:prstGeom prst="rect">
            <a:avLst/>
          </a:prstGeom>
          <a:noFill/>
        </p:spPr>
        <p:txBody>
          <a:bodyPr wrap="square" rtlCol="0">
            <a:spAutoFit/>
          </a:bodyPr>
          <a:lstStyle/>
          <a:p>
            <a:r>
              <a:rPr lang="en-US" sz="3200" u="sng" dirty="0">
                <a:solidFill>
                  <a:schemeClr val="bg1"/>
                </a:solidFill>
                <a:effectLst>
                  <a:outerShdw blurRad="38100" dist="38100" dir="2700000" algn="tl">
                    <a:srgbClr val="000000">
                      <a:alpha val="43137"/>
                    </a:srgbClr>
                  </a:outerShdw>
                </a:effectLst>
              </a:rPr>
              <a:t>Do nothing</a:t>
            </a:r>
          </a:p>
          <a:p>
            <a:r>
              <a:rPr lang="en-US" sz="3200" dirty="0">
                <a:solidFill>
                  <a:schemeClr val="bg1"/>
                </a:solidFill>
                <a:effectLst>
                  <a:outerShdw blurRad="38100" dist="38100" dir="2700000" algn="tl">
                    <a:srgbClr val="000000">
                      <a:alpha val="43137"/>
                    </a:srgbClr>
                  </a:outerShdw>
                </a:effectLst>
              </a:rPr>
              <a:t>Have more watermain breaks and outages and wastefully pay contractors to repair failing infrastructure. District will experience more frequent water main breaks and outages. Next large wildland or structure fire could over burden our system.</a:t>
            </a:r>
          </a:p>
        </p:txBody>
      </p:sp>
    </p:spTree>
    <p:extLst>
      <p:ext uri="{BB962C8B-B14F-4D97-AF65-F5344CB8AC3E}">
        <p14:creationId xmlns:p14="http://schemas.microsoft.com/office/powerpoint/2010/main" val="2660356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E6E9D5-28C1-7BD9-862A-19EF8FDF9E1D}"/>
              </a:ext>
            </a:extLst>
          </p:cNvPr>
          <p:cNvSpPr>
            <a:spLocks noGrp="1"/>
          </p:cNvSpPr>
          <p:nvPr>
            <p:ph type="sldNum" sz="quarter" idx="10"/>
          </p:nvPr>
        </p:nvSpPr>
        <p:spPr/>
        <p:txBody>
          <a:bodyPr/>
          <a:lstStyle/>
          <a:p>
            <a:fld id="{D495E168-DA5E-4888-8D8A-92B118324C14}" type="slidenum">
              <a:rPr lang="en-US" noProof="0" smtClean="0"/>
              <a:pPr/>
              <a:t>13</a:t>
            </a:fld>
            <a:endParaRPr lang="en-US" noProof="0" dirty="0"/>
          </a:p>
        </p:txBody>
      </p:sp>
      <p:sp>
        <p:nvSpPr>
          <p:cNvPr id="3" name="Footer Placeholder 2">
            <a:extLst>
              <a:ext uri="{FF2B5EF4-FFF2-40B4-BE49-F238E27FC236}">
                <a16:creationId xmlns:a16="http://schemas.microsoft.com/office/drawing/2014/main" id="{F9662770-AB6D-158B-5D53-FE65171C42DE}"/>
              </a:ext>
            </a:extLst>
          </p:cNvPr>
          <p:cNvSpPr>
            <a:spLocks noGrp="1"/>
          </p:cNvSpPr>
          <p:nvPr>
            <p:ph type="ftr" sz="quarter" idx="12"/>
          </p:nvPr>
        </p:nvSpPr>
        <p:spPr/>
        <p:txBody>
          <a:bodyPr/>
          <a:lstStyle/>
          <a:p>
            <a:r>
              <a:rPr lang="en-US" noProof="0" dirty="0"/>
              <a:t>ADD A FOOTER</a:t>
            </a:r>
          </a:p>
        </p:txBody>
      </p:sp>
      <p:sp>
        <p:nvSpPr>
          <p:cNvPr id="4" name="TextBox 3">
            <a:extLst>
              <a:ext uri="{FF2B5EF4-FFF2-40B4-BE49-F238E27FC236}">
                <a16:creationId xmlns:a16="http://schemas.microsoft.com/office/drawing/2014/main" id="{6D5D0A6D-5BBF-C5E0-B375-714953DA03DB}"/>
              </a:ext>
            </a:extLst>
          </p:cNvPr>
          <p:cNvSpPr txBox="1"/>
          <p:nvPr/>
        </p:nvSpPr>
        <p:spPr>
          <a:xfrm>
            <a:off x="766355" y="1419498"/>
            <a:ext cx="10998925" cy="2554545"/>
          </a:xfrm>
          <a:prstGeom prst="rect">
            <a:avLst/>
          </a:prstGeom>
          <a:noFill/>
        </p:spPr>
        <p:txBody>
          <a:bodyPr wrap="square" rtlCol="0">
            <a:spAutoFit/>
          </a:bodyPr>
          <a:lstStyle/>
          <a:p>
            <a:r>
              <a:rPr lang="en-US" sz="3200" u="sng" dirty="0">
                <a:solidFill>
                  <a:schemeClr val="bg1"/>
                </a:solidFill>
                <a:effectLst>
                  <a:outerShdw blurRad="38100" dist="38100" dir="2700000" algn="tl">
                    <a:srgbClr val="000000">
                      <a:alpha val="43137"/>
                    </a:srgbClr>
                  </a:outerShdw>
                </a:effectLst>
              </a:rPr>
              <a:t>Do the right thing</a:t>
            </a:r>
          </a:p>
          <a:p>
            <a:r>
              <a:rPr lang="en-US" sz="3200" dirty="0">
                <a:solidFill>
                  <a:schemeClr val="bg1"/>
                </a:solidFill>
                <a:effectLst>
                  <a:outerShdw blurRad="38100" dist="38100" dir="2700000" algn="tl">
                    <a:srgbClr val="000000">
                      <a:alpha val="43137"/>
                    </a:srgbClr>
                  </a:outerShdw>
                </a:effectLst>
              </a:rPr>
              <a:t>Plan, budget and prepare for long range projects and expenditures that will increase services, reduce water outages and save in the long term by proactively replacing and repairing our systems.</a:t>
            </a:r>
          </a:p>
        </p:txBody>
      </p:sp>
      <p:sp>
        <p:nvSpPr>
          <p:cNvPr id="5" name="TextBox 4">
            <a:extLst>
              <a:ext uri="{FF2B5EF4-FFF2-40B4-BE49-F238E27FC236}">
                <a16:creationId xmlns:a16="http://schemas.microsoft.com/office/drawing/2014/main" id="{37D0F45B-DD6E-1688-F4E6-5C6A6AA8EBBA}"/>
              </a:ext>
            </a:extLst>
          </p:cNvPr>
          <p:cNvSpPr txBox="1"/>
          <p:nvPr/>
        </p:nvSpPr>
        <p:spPr>
          <a:xfrm>
            <a:off x="174172" y="226345"/>
            <a:ext cx="10763794"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rPr>
              <a:t>Project Alternatives and Customer Impacts</a:t>
            </a:r>
          </a:p>
        </p:txBody>
      </p:sp>
    </p:spTree>
    <p:extLst>
      <p:ext uri="{BB962C8B-B14F-4D97-AF65-F5344CB8AC3E}">
        <p14:creationId xmlns:p14="http://schemas.microsoft.com/office/powerpoint/2010/main" val="132146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2541E-A0C1-0938-B8D2-4FD13D10D9D8}"/>
              </a:ext>
            </a:extLst>
          </p:cNvPr>
          <p:cNvSpPr>
            <a:spLocks noGrp="1"/>
          </p:cNvSpPr>
          <p:nvPr>
            <p:ph type="sldNum" sz="quarter" idx="10"/>
          </p:nvPr>
        </p:nvSpPr>
        <p:spPr/>
        <p:txBody>
          <a:bodyPr/>
          <a:lstStyle/>
          <a:p>
            <a:fld id="{D495E168-DA5E-4888-8D8A-92B118324C14}" type="slidenum">
              <a:rPr lang="en-US" noProof="0" smtClean="0"/>
              <a:pPr/>
              <a:t>14</a:t>
            </a:fld>
            <a:endParaRPr lang="en-US" noProof="0" dirty="0"/>
          </a:p>
        </p:txBody>
      </p:sp>
      <p:sp>
        <p:nvSpPr>
          <p:cNvPr id="3" name="Footer Placeholder 2">
            <a:extLst>
              <a:ext uri="{FF2B5EF4-FFF2-40B4-BE49-F238E27FC236}">
                <a16:creationId xmlns:a16="http://schemas.microsoft.com/office/drawing/2014/main" id="{23D00E07-211A-C874-D8FB-DA0A7F4E4E19}"/>
              </a:ext>
            </a:extLst>
          </p:cNvPr>
          <p:cNvSpPr>
            <a:spLocks noGrp="1"/>
          </p:cNvSpPr>
          <p:nvPr>
            <p:ph type="ftr" sz="quarter" idx="12"/>
          </p:nvPr>
        </p:nvSpPr>
        <p:spPr/>
        <p:txBody>
          <a:bodyPr/>
          <a:lstStyle/>
          <a:p>
            <a:endParaRPr lang="en-US" noProof="0" dirty="0"/>
          </a:p>
        </p:txBody>
      </p:sp>
      <p:sp>
        <p:nvSpPr>
          <p:cNvPr id="4" name="TextBox 3">
            <a:extLst>
              <a:ext uri="{FF2B5EF4-FFF2-40B4-BE49-F238E27FC236}">
                <a16:creationId xmlns:a16="http://schemas.microsoft.com/office/drawing/2014/main" id="{57FC7D33-0D62-26BF-92E6-8B09ACEC838D}"/>
              </a:ext>
            </a:extLst>
          </p:cNvPr>
          <p:cNvSpPr txBox="1"/>
          <p:nvPr/>
        </p:nvSpPr>
        <p:spPr>
          <a:xfrm>
            <a:off x="557348" y="1575476"/>
            <a:ext cx="11286309" cy="4031873"/>
          </a:xfrm>
          <a:prstGeom prst="rect">
            <a:avLst/>
          </a:prstGeom>
          <a:noFill/>
        </p:spPr>
        <p:txBody>
          <a:bodyPr wrap="square" rtlCol="0">
            <a:spAutoFit/>
          </a:bodyPr>
          <a:lstStyle/>
          <a:p>
            <a:r>
              <a:rPr lang="en-US" sz="3200" u="sng" dirty="0">
                <a:solidFill>
                  <a:schemeClr val="bg1"/>
                </a:solidFill>
                <a:effectLst>
                  <a:outerShdw blurRad="38100" dist="38100" dir="2700000" algn="tl">
                    <a:srgbClr val="000000">
                      <a:alpha val="43137"/>
                    </a:srgbClr>
                  </a:outerShdw>
                </a:effectLst>
              </a:rPr>
              <a:t>Rate Increase?</a:t>
            </a:r>
            <a:endParaRPr lang="en-US" sz="3200" dirty="0">
              <a:solidFill>
                <a:schemeClr val="bg1"/>
              </a:solidFill>
              <a:effectLst>
                <a:outerShdw blurRad="38100" dist="38100" dir="2700000" algn="tl">
                  <a:srgbClr val="000000">
                    <a:alpha val="43137"/>
                  </a:srgbClr>
                </a:outerShdw>
              </a:effectLst>
            </a:endParaRPr>
          </a:p>
          <a:p>
            <a:r>
              <a:rPr lang="en-US" sz="3200" dirty="0">
                <a:solidFill>
                  <a:schemeClr val="bg1"/>
                </a:solidFill>
                <a:effectLst>
                  <a:outerShdw blurRad="38100" dist="38100" dir="2700000" algn="tl">
                    <a:srgbClr val="000000">
                      <a:alpha val="43137"/>
                    </a:srgbClr>
                  </a:outerShdw>
                </a:effectLst>
              </a:rPr>
              <a:t>The district performed a long range capital improvement plan (CIP) and associated rate study in 2022. These reports included a federal loan that is accounted for in the planned water/sewer rates increases. The district will be raising rates at a rate of 5% for water from 2024 to 2028 then that number will lower to 3% for the foreseeable future. The sewer system will increase at a rate of 3%. </a:t>
            </a:r>
            <a:r>
              <a:rPr lang="en-US" sz="3200" u="sng" dirty="0">
                <a:solidFill>
                  <a:schemeClr val="bg1"/>
                </a:solidFill>
                <a:effectLst>
                  <a:outerShdw blurRad="38100" dist="38100" dir="2700000" algn="tl">
                    <a:srgbClr val="000000">
                      <a:alpha val="43137"/>
                    </a:srgbClr>
                  </a:outerShdw>
                </a:effectLst>
              </a:rPr>
              <a:t>The new loan should not effect your water/ sewer bill</a:t>
            </a:r>
          </a:p>
        </p:txBody>
      </p:sp>
      <p:sp>
        <p:nvSpPr>
          <p:cNvPr id="5" name="TextBox 4">
            <a:extLst>
              <a:ext uri="{FF2B5EF4-FFF2-40B4-BE49-F238E27FC236}">
                <a16:creationId xmlns:a16="http://schemas.microsoft.com/office/drawing/2014/main" id="{BEB2DE9D-A201-ABF0-C263-F4BBE54C8B88}"/>
              </a:ext>
            </a:extLst>
          </p:cNvPr>
          <p:cNvSpPr txBox="1"/>
          <p:nvPr/>
        </p:nvSpPr>
        <p:spPr>
          <a:xfrm>
            <a:off x="304800" y="418011"/>
            <a:ext cx="9884229"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rPr>
              <a:t>Project Alternatives and Customer Impacts</a:t>
            </a:r>
          </a:p>
        </p:txBody>
      </p:sp>
    </p:spTree>
    <p:extLst>
      <p:ext uri="{BB962C8B-B14F-4D97-AF65-F5344CB8AC3E}">
        <p14:creationId xmlns:p14="http://schemas.microsoft.com/office/powerpoint/2010/main" val="2658635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83B546F-8D55-CBAF-EA7C-A1C67A099872}"/>
              </a:ext>
            </a:extLst>
          </p:cNvPr>
          <p:cNvPicPr>
            <a:picLocks noChangeAspect="1"/>
          </p:cNvPicPr>
          <p:nvPr/>
        </p:nvPicPr>
        <p:blipFill rotWithShape="1">
          <a:blip r:embed="rId2"/>
          <a:srcRect t="18750" b="37361"/>
          <a:stretch/>
        </p:blipFill>
        <p:spPr>
          <a:xfrm>
            <a:off x="352197" y="139200"/>
            <a:ext cx="11487605" cy="6579599"/>
          </a:xfrm>
          <a:prstGeom prst="rect">
            <a:avLst/>
          </a:prstGeom>
        </p:spPr>
      </p:pic>
      <p:sp>
        <p:nvSpPr>
          <p:cNvPr id="2" name="TextBox 1">
            <a:extLst>
              <a:ext uri="{FF2B5EF4-FFF2-40B4-BE49-F238E27FC236}">
                <a16:creationId xmlns:a16="http://schemas.microsoft.com/office/drawing/2014/main" id="{345A2D09-BB0A-1838-B6B2-75475487439C}"/>
              </a:ext>
            </a:extLst>
          </p:cNvPr>
          <p:cNvSpPr txBox="1"/>
          <p:nvPr/>
        </p:nvSpPr>
        <p:spPr>
          <a:xfrm>
            <a:off x="574766" y="365623"/>
            <a:ext cx="2926080" cy="523220"/>
          </a:xfrm>
          <a:prstGeom prst="rect">
            <a:avLst/>
          </a:prstGeom>
          <a:solidFill>
            <a:schemeClr val="bg1"/>
          </a:solidFill>
        </p:spPr>
        <p:txBody>
          <a:bodyPr wrap="square" rtlCol="0">
            <a:spAutoFit/>
          </a:bodyPr>
          <a:lstStyle/>
          <a:p>
            <a:r>
              <a:rPr lang="en-US" sz="2800" dirty="0">
                <a:effectLst>
                  <a:outerShdw blurRad="38100" dist="38100" dir="2700000" algn="tl">
                    <a:srgbClr val="000000">
                      <a:alpha val="43137"/>
                    </a:srgbClr>
                  </a:outerShdw>
                </a:effectLst>
              </a:rPr>
              <a:t>Project Area Maps</a:t>
            </a:r>
          </a:p>
        </p:txBody>
      </p:sp>
    </p:spTree>
    <p:extLst>
      <p:ext uri="{BB962C8B-B14F-4D97-AF65-F5344CB8AC3E}">
        <p14:creationId xmlns:p14="http://schemas.microsoft.com/office/powerpoint/2010/main" val="2050353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78911-0BC0-FBC3-763C-0B1BC308077E}"/>
              </a:ext>
            </a:extLst>
          </p:cNvPr>
          <p:cNvSpPr>
            <a:spLocks noGrp="1"/>
          </p:cNvSpPr>
          <p:nvPr>
            <p:ph type="sldNum" sz="quarter" idx="10"/>
          </p:nvPr>
        </p:nvSpPr>
        <p:spPr/>
        <p:txBody>
          <a:bodyPr/>
          <a:lstStyle/>
          <a:p>
            <a:fld id="{D495E168-DA5E-4888-8D8A-92B118324C14}" type="slidenum">
              <a:rPr lang="en-US" noProof="0" smtClean="0"/>
              <a:pPr/>
              <a:t>16</a:t>
            </a:fld>
            <a:endParaRPr lang="en-US" noProof="0" dirty="0"/>
          </a:p>
        </p:txBody>
      </p:sp>
      <p:sp>
        <p:nvSpPr>
          <p:cNvPr id="3" name="Footer Placeholder 2">
            <a:extLst>
              <a:ext uri="{FF2B5EF4-FFF2-40B4-BE49-F238E27FC236}">
                <a16:creationId xmlns:a16="http://schemas.microsoft.com/office/drawing/2014/main" id="{9BBF8789-9C5B-8914-62D0-8DD79B7E6C1B}"/>
              </a:ext>
            </a:extLst>
          </p:cNvPr>
          <p:cNvSpPr>
            <a:spLocks noGrp="1"/>
          </p:cNvSpPr>
          <p:nvPr>
            <p:ph type="ftr" sz="quarter" idx="12"/>
          </p:nvPr>
        </p:nvSpPr>
        <p:spPr/>
        <p:txBody>
          <a:bodyPr/>
          <a:lstStyle/>
          <a:p>
            <a:r>
              <a:rPr lang="en-US" noProof="0" dirty="0"/>
              <a:t>ADD A FOOTER</a:t>
            </a:r>
          </a:p>
        </p:txBody>
      </p:sp>
      <p:pic>
        <p:nvPicPr>
          <p:cNvPr id="5" name="Picture 4">
            <a:extLst>
              <a:ext uri="{FF2B5EF4-FFF2-40B4-BE49-F238E27FC236}">
                <a16:creationId xmlns:a16="http://schemas.microsoft.com/office/drawing/2014/main" id="{FD74A532-D8CD-0851-28B7-F487CF2EC01F}"/>
              </a:ext>
            </a:extLst>
          </p:cNvPr>
          <p:cNvPicPr>
            <a:picLocks noChangeAspect="1"/>
          </p:cNvPicPr>
          <p:nvPr/>
        </p:nvPicPr>
        <p:blipFill rotWithShape="1">
          <a:blip r:embed="rId2"/>
          <a:srcRect t="14028" b="45417"/>
          <a:stretch/>
        </p:blipFill>
        <p:spPr>
          <a:xfrm>
            <a:off x="181219" y="294407"/>
            <a:ext cx="11829561" cy="6269185"/>
          </a:xfrm>
          <a:prstGeom prst="rect">
            <a:avLst/>
          </a:prstGeom>
        </p:spPr>
      </p:pic>
      <p:sp>
        <p:nvSpPr>
          <p:cNvPr id="4" name="TextBox 3">
            <a:extLst>
              <a:ext uri="{FF2B5EF4-FFF2-40B4-BE49-F238E27FC236}">
                <a16:creationId xmlns:a16="http://schemas.microsoft.com/office/drawing/2014/main" id="{7E384559-498E-4E33-3476-F64250A4B9F0}"/>
              </a:ext>
            </a:extLst>
          </p:cNvPr>
          <p:cNvSpPr txBox="1"/>
          <p:nvPr/>
        </p:nvSpPr>
        <p:spPr>
          <a:xfrm>
            <a:off x="269966" y="374391"/>
            <a:ext cx="2926080" cy="523220"/>
          </a:xfrm>
          <a:prstGeom prst="rect">
            <a:avLst/>
          </a:prstGeom>
          <a:solidFill>
            <a:schemeClr val="bg1"/>
          </a:solidFill>
        </p:spPr>
        <p:txBody>
          <a:bodyPr wrap="square" rtlCol="0">
            <a:spAutoFit/>
          </a:bodyPr>
          <a:lstStyle/>
          <a:p>
            <a:r>
              <a:rPr lang="en-US" sz="2800" dirty="0">
                <a:effectLst>
                  <a:outerShdw blurRad="38100" dist="38100" dir="2700000" algn="tl">
                    <a:srgbClr val="000000">
                      <a:alpha val="43137"/>
                    </a:srgbClr>
                  </a:outerShdw>
                </a:effectLst>
              </a:rPr>
              <a:t>Project Area Maps</a:t>
            </a:r>
          </a:p>
        </p:txBody>
      </p:sp>
    </p:spTree>
    <p:extLst>
      <p:ext uri="{BB962C8B-B14F-4D97-AF65-F5344CB8AC3E}">
        <p14:creationId xmlns:p14="http://schemas.microsoft.com/office/powerpoint/2010/main" val="2309316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4B550C-C9C2-4BA4-9986-C4C29827707B}"/>
              </a:ext>
            </a:extLst>
          </p:cNvPr>
          <p:cNvSpPr>
            <a:spLocks noGrp="1"/>
          </p:cNvSpPr>
          <p:nvPr>
            <p:ph type="sldNum" sz="quarter" idx="10"/>
          </p:nvPr>
        </p:nvSpPr>
        <p:spPr/>
        <p:txBody>
          <a:bodyPr/>
          <a:lstStyle/>
          <a:p>
            <a:fld id="{D495E168-DA5E-4888-8D8A-92B118324C14}" type="slidenum">
              <a:rPr lang="en-US" noProof="0" smtClean="0"/>
              <a:pPr/>
              <a:t>17</a:t>
            </a:fld>
            <a:endParaRPr lang="en-US" noProof="0" dirty="0"/>
          </a:p>
        </p:txBody>
      </p:sp>
      <p:sp>
        <p:nvSpPr>
          <p:cNvPr id="3" name="Footer Placeholder 2">
            <a:extLst>
              <a:ext uri="{FF2B5EF4-FFF2-40B4-BE49-F238E27FC236}">
                <a16:creationId xmlns:a16="http://schemas.microsoft.com/office/drawing/2014/main" id="{0281BA83-2727-3E5B-CA08-9F3B491D0660}"/>
              </a:ext>
            </a:extLst>
          </p:cNvPr>
          <p:cNvSpPr>
            <a:spLocks noGrp="1"/>
          </p:cNvSpPr>
          <p:nvPr>
            <p:ph type="ftr" sz="quarter" idx="12"/>
          </p:nvPr>
        </p:nvSpPr>
        <p:spPr/>
        <p:txBody>
          <a:bodyPr/>
          <a:lstStyle/>
          <a:p>
            <a:r>
              <a:rPr lang="en-US" noProof="0" dirty="0"/>
              <a:t>ADD A FOOTER</a:t>
            </a:r>
          </a:p>
        </p:txBody>
      </p:sp>
      <p:pic>
        <p:nvPicPr>
          <p:cNvPr id="5" name="Picture 4">
            <a:extLst>
              <a:ext uri="{FF2B5EF4-FFF2-40B4-BE49-F238E27FC236}">
                <a16:creationId xmlns:a16="http://schemas.microsoft.com/office/drawing/2014/main" id="{ADCF6C34-58A1-D863-DEB1-8574CE3D46E4}"/>
              </a:ext>
            </a:extLst>
          </p:cNvPr>
          <p:cNvPicPr>
            <a:picLocks noChangeAspect="1"/>
          </p:cNvPicPr>
          <p:nvPr/>
        </p:nvPicPr>
        <p:blipFill rotWithShape="1">
          <a:blip r:embed="rId2"/>
          <a:srcRect t="20278" b="31806"/>
          <a:stretch/>
        </p:blipFill>
        <p:spPr>
          <a:xfrm>
            <a:off x="704851" y="130863"/>
            <a:ext cx="10534650" cy="6596274"/>
          </a:xfrm>
          <a:prstGeom prst="rect">
            <a:avLst/>
          </a:prstGeom>
        </p:spPr>
      </p:pic>
      <p:sp>
        <p:nvSpPr>
          <p:cNvPr id="4" name="TextBox 3">
            <a:extLst>
              <a:ext uri="{FF2B5EF4-FFF2-40B4-BE49-F238E27FC236}">
                <a16:creationId xmlns:a16="http://schemas.microsoft.com/office/drawing/2014/main" id="{85222777-7112-A6CA-7B53-CEF23CEBB2A8}"/>
              </a:ext>
            </a:extLst>
          </p:cNvPr>
          <p:cNvSpPr txBox="1"/>
          <p:nvPr/>
        </p:nvSpPr>
        <p:spPr>
          <a:xfrm>
            <a:off x="838201" y="374391"/>
            <a:ext cx="2941320" cy="523220"/>
          </a:xfrm>
          <a:prstGeom prst="rect">
            <a:avLst/>
          </a:prstGeom>
          <a:solidFill>
            <a:schemeClr val="bg1"/>
          </a:solidFill>
        </p:spPr>
        <p:txBody>
          <a:bodyPr wrap="square" rtlCol="0">
            <a:spAutoFit/>
          </a:bodyPr>
          <a:lstStyle/>
          <a:p>
            <a:r>
              <a:rPr lang="en-US" sz="2800" dirty="0">
                <a:effectLst>
                  <a:outerShdw blurRad="38100" dist="38100" dir="2700000" algn="tl">
                    <a:srgbClr val="000000">
                      <a:alpha val="43137"/>
                    </a:srgbClr>
                  </a:outerShdw>
                </a:effectLst>
              </a:rPr>
              <a:t>Project Area Maps</a:t>
            </a:r>
          </a:p>
        </p:txBody>
      </p:sp>
    </p:spTree>
    <p:extLst>
      <p:ext uri="{BB962C8B-B14F-4D97-AF65-F5344CB8AC3E}">
        <p14:creationId xmlns:p14="http://schemas.microsoft.com/office/powerpoint/2010/main" val="1849504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AA6177-7012-FCCA-3DFD-EA0431C266B1}"/>
              </a:ext>
            </a:extLst>
          </p:cNvPr>
          <p:cNvSpPr>
            <a:spLocks noGrp="1"/>
          </p:cNvSpPr>
          <p:nvPr>
            <p:ph type="sldNum" sz="quarter" idx="10"/>
          </p:nvPr>
        </p:nvSpPr>
        <p:spPr/>
        <p:txBody>
          <a:bodyPr/>
          <a:lstStyle/>
          <a:p>
            <a:fld id="{D495E168-DA5E-4888-8D8A-92B118324C14}" type="slidenum">
              <a:rPr lang="en-US" noProof="0" smtClean="0"/>
              <a:pPr/>
              <a:t>18</a:t>
            </a:fld>
            <a:endParaRPr lang="en-US" noProof="0" dirty="0"/>
          </a:p>
        </p:txBody>
      </p:sp>
      <p:sp>
        <p:nvSpPr>
          <p:cNvPr id="3" name="Footer Placeholder 2">
            <a:extLst>
              <a:ext uri="{FF2B5EF4-FFF2-40B4-BE49-F238E27FC236}">
                <a16:creationId xmlns:a16="http://schemas.microsoft.com/office/drawing/2014/main" id="{ABABD579-5F71-E4BF-0D14-7C3AB412AE98}"/>
              </a:ext>
            </a:extLst>
          </p:cNvPr>
          <p:cNvSpPr>
            <a:spLocks noGrp="1"/>
          </p:cNvSpPr>
          <p:nvPr>
            <p:ph type="ftr" sz="quarter" idx="12"/>
          </p:nvPr>
        </p:nvSpPr>
        <p:spPr/>
        <p:txBody>
          <a:bodyPr/>
          <a:lstStyle/>
          <a:p>
            <a:endParaRPr lang="en-US" noProof="0" dirty="0"/>
          </a:p>
        </p:txBody>
      </p:sp>
      <p:sp>
        <p:nvSpPr>
          <p:cNvPr id="4" name="TextBox 3">
            <a:extLst>
              <a:ext uri="{FF2B5EF4-FFF2-40B4-BE49-F238E27FC236}">
                <a16:creationId xmlns:a16="http://schemas.microsoft.com/office/drawing/2014/main" id="{227A12AB-F54C-5B65-194C-318737C38EF0}"/>
              </a:ext>
            </a:extLst>
          </p:cNvPr>
          <p:cNvSpPr txBox="1"/>
          <p:nvPr/>
        </p:nvSpPr>
        <p:spPr>
          <a:xfrm>
            <a:off x="138535" y="156754"/>
            <a:ext cx="5682744"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rPr>
              <a:t>Environmental Impacts</a:t>
            </a:r>
          </a:p>
        </p:txBody>
      </p:sp>
      <p:sp>
        <p:nvSpPr>
          <p:cNvPr id="5" name="TextBox 4">
            <a:extLst>
              <a:ext uri="{FF2B5EF4-FFF2-40B4-BE49-F238E27FC236}">
                <a16:creationId xmlns:a16="http://schemas.microsoft.com/office/drawing/2014/main" id="{423614FF-9567-73D2-EBE1-7ADCDC920464}"/>
              </a:ext>
            </a:extLst>
          </p:cNvPr>
          <p:cNvSpPr txBox="1"/>
          <p:nvPr/>
        </p:nvSpPr>
        <p:spPr>
          <a:xfrm>
            <a:off x="130630" y="1062446"/>
            <a:ext cx="11852364" cy="4770537"/>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The district is working with independent contractors and engineers to provide an unbiased review of our projects to show any affects on our local environment and streams and have initially found that </a:t>
            </a:r>
            <a:r>
              <a:rPr lang="en-US" sz="3200" u="sng" dirty="0">
                <a:solidFill>
                  <a:schemeClr val="bg1"/>
                </a:solidFill>
                <a:effectLst>
                  <a:outerShdw blurRad="38100" dist="38100" dir="2700000" algn="tl">
                    <a:srgbClr val="000000">
                      <a:alpha val="43137"/>
                    </a:srgbClr>
                  </a:outerShdw>
                </a:effectLst>
              </a:rPr>
              <a:t>we will not need to obtain additional state and federal permits </a:t>
            </a:r>
            <a:r>
              <a:rPr lang="en-US" sz="3200" dirty="0">
                <a:solidFill>
                  <a:schemeClr val="bg1"/>
                </a:solidFill>
                <a:effectLst>
                  <a:outerShdw blurRad="38100" dist="38100" dir="2700000" algn="tl">
                    <a:srgbClr val="000000">
                      <a:alpha val="43137"/>
                    </a:srgbClr>
                  </a:outerShdw>
                </a:effectLst>
              </a:rPr>
              <a:t>for the following agencies:</a:t>
            </a:r>
            <a:endParaRPr lang="en-US" sz="2800" dirty="0">
              <a:solidFill>
                <a:schemeClr val="bg1"/>
              </a:solidFill>
              <a:effectLst>
                <a:outerShdw blurRad="38100" dist="38100" dir="2700000" algn="tl">
                  <a:srgbClr val="000000">
                    <a:alpha val="43137"/>
                  </a:srgbClr>
                </a:outerShdw>
              </a:effectLst>
            </a:endParaRPr>
          </a:p>
          <a:p>
            <a:pPr marL="571500" indent="-571500">
              <a:buFontTx/>
              <a:buChar char="-"/>
            </a:pPr>
            <a:r>
              <a:rPr lang="en-US" sz="3600" kern="0" dirty="0">
                <a:solidFill>
                  <a:schemeClr val="bg1"/>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SHPO - State (of Colorado) Historical and Preservation Office</a:t>
            </a:r>
          </a:p>
          <a:p>
            <a:pPr marL="571500" indent="-571500">
              <a:buFontTx/>
              <a:buChar char="-"/>
            </a:pPr>
            <a:r>
              <a:rPr lang="en-US" sz="3600" kern="0" dirty="0">
                <a:solidFill>
                  <a:schemeClr val="bg1"/>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U.S. Army Corps of Engineers</a:t>
            </a:r>
          </a:p>
          <a:p>
            <a:pPr marL="571500" indent="-571500">
              <a:buFontTx/>
              <a:buChar char="-"/>
            </a:pPr>
            <a:r>
              <a:rPr lang="en-US" sz="3600" kern="0" dirty="0">
                <a:solidFill>
                  <a:schemeClr val="bg1"/>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Colorado Division of Water Resources</a:t>
            </a:r>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67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B381BA-F1D7-483F-B759-9C3451355503}"/>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THANK YOU!</a:t>
            </a:r>
          </a:p>
        </p:txBody>
      </p:sp>
      <p:sp>
        <p:nvSpPr>
          <p:cNvPr id="4" name="Text Placeholder 3">
            <a:extLst>
              <a:ext uri="{FF2B5EF4-FFF2-40B4-BE49-F238E27FC236}">
                <a16:creationId xmlns:a16="http://schemas.microsoft.com/office/drawing/2014/main" id="{A412BBAB-4628-42F5-BF78-BE0E59475133}"/>
              </a:ext>
            </a:extLst>
          </p:cNvPr>
          <p:cNvSpPr>
            <a:spLocks noGrp="1"/>
          </p:cNvSpPr>
          <p:nvPr>
            <p:ph type="body" sz="quarter" idx="13"/>
          </p:nvPr>
        </p:nvSpPr>
        <p:spPr>
          <a:xfrm>
            <a:off x="127748" y="2635032"/>
            <a:ext cx="11924915" cy="606659"/>
          </a:xfrm>
        </p:spPr>
        <p:txBody>
          <a:bodyPr/>
          <a:lstStyle/>
          <a:p>
            <a:r>
              <a:rPr lang="en-US" dirty="0">
                <a:effectLst>
                  <a:outerShdw blurRad="38100" dist="38100" dir="2700000" algn="tl">
                    <a:srgbClr val="000000">
                      <a:alpha val="43137"/>
                    </a:srgbClr>
                  </a:outerShdw>
                </a:effectLst>
              </a:rPr>
              <a:t>For more information/questions, please contact District Manager – Will Yates</a:t>
            </a:r>
          </a:p>
        </p:txBody>
      </p:sp>
      <p:sp>
        <p:nvSpPr>
          <p:cNvPr id="3" name="Text Placeholder 2">
            <a:extLst>
              <a:ext uri="{FF2B5EF4-FFF2-40B4-BE49-F238E27FC236}">
                <a16:creationId xmlns:a16="http://schemas.microsoft.com/office/drawing/2014/main" id="{16721AB4-1CF0-4825-926E-5207D64C2645}"/>
              </a:ext>
            </a:extLst>
          </p:cNvPr>
          <p:cNvSpPr>
            <a:spLocks noGrp="1"/>
          </p:cNvSpPr>
          <p:nvPr>
            <p:ph type="body" sz="quarter" idx="20"/>
          </p:nvPr>
        </p:nvSpPr>
        <p:spPr>
          <a:xfrm>
            <a:off x="3919152" y="3888192"/>
            <a:ext cx="4367531" cy="288000"/>
          </a:xfrm>
        </p:spPr>
        <p:txBody>
          <a:bodyPr/>
          <a:lstStyle/>
          <a:p>
            <a:r>
              <a:rPr lang="en-US" dirty="0"/>
              <a:t>Phone</a:t>
            </a:r>
          </a:p>
        </p:txBody>
      </p:sp>
      <p:sp>
        <p:nvSpPr>
          <p:cNvPr id="2" name="Text Placeholder 1">
            <a:extLst>
              <a:ext uri="{FF2B5EF4-FFF2-40B4-BE49-F238E27FC236}">
                <a16:creationId xmlns:a16="http://schemas.microsoft.com/office/drawing/2014/main" id="{CBA4F671-D586-49FB-B0C1-E7E9ADFE08D4}"/>
              </a:ext>
            </a:extLst>
          </p:cNvPr>
          <p:cNvSpPr>
            <a:spLocks noGrp="1"/>
          </p:cNvSpPr>
          <p:nvPr>
            <p:ph type="body" sz="quarter" idx="21"/>
          </p:nvPr>
        </p:nvSpPr>
        <p:spPr>
          <a:xfrm>
            <a:off x="3919152" y="4258140"/>
            <a:ext cx="4367531" cy="474519"/>
          </a:xfrm>
        </p:spPr>
        <p:txBody>
          <a:bodyPr/>
          <a:lstStyle/>
          <a:p>
            <a:r>
              <a:rPr lang="en-US" dirty="0"/>
              <a:t>970-513-1300</a:t>
            </a:r>
          </a:p>
        </p:txBody>
      </p:sp>
      <p:sp>
        <p:nvSpPr>
          <p:cNvPr id="6" name="Text Placeholder 5">
            <a:extLst>
              <a:ext uri="{FF2B5EF4-FFF2-40B4-BE49-F238E27FC236}">
                <a16:creationId xmlns:a16="http://schemas.microsoft.com/office/drawing/2014/main" id="{73118D49-CA48-4C57-A37C-31BAA7538127}"/>
              </a:ext>
            </a:extLst>
          </p:cNvPr>
          <p:cNvSpPr>
            <a:spLocks noGrp="1"/>
          </p:cNvSpPr>
          <p:nvPr>
            <p:ph type="body" sz="quarter" idx="23"/>
          </p:nvPr>
        </p:nvSpPr>
        <p:spPr>
          <a:xfrm>
            <a:off x="3919152" y="4843334"/>
            <a:ext cx="4367531" cy="288000"/>
          </a:xfrm>
        </p:spPr>
        <p:txBody>
          <a:bodyPr/>
          <a:lstStyle/>
          <a:p>
            <a:r>
              <a:rPr lang="en-US" dirty="0"/>
              <a:t>Email</a:t>
            </a:r>
          </a:p>
        </p:txBody>
      </p:sp>
      <p:sp>
        <p:nvSpPr>
          <p:cNvPr id="5" name="Text Placeholder 4">
            <a:extLst>
              <a:ext uri="{FF2B5EF4-FFF2-40B4-BE49-F238E27FC236}">
                <a16:creationId xmlns:a16="http://schemas.microsoft.com/office/drawing/2014/main" id="{62E14719-D011-4E0B-9362-CD19FF22FEB5}"/>
              </a:ext>
            </a:extLst>
          </p:cNvPr>
          <p:cNvSpPr>
            <a:spLocks noGrp="1"/>
          </p:cNvSpPr>
          <p:nvPr>
            <p:ph type="body" sz="quarter" idx="22"/>
          </p:nvPr>
        </p:nvSpPr>
        <p:spPr>
          <a:xfrm>
            <a:off x="3142639" y="5200279"/>
            <a:ext cx="5920556" cy="474519"/>
          </a:xfrm>
        </p:spPr>
        <p:txBody>
          <a:bodyPr/>
          <a:lstStyle/>
          <a:p>
            <a:r>
              <a:rPr lang="en-US" dirty="0"/>
              <a:t>Will@bmmd.org</a:t>
            </a:r>
          </a:p>
        </p:txBody>
      </p:sp>
      <p:sp>
        <p:nvSpPr>
          <p:cNvPr id="8" name="TextBox 7">
            <a:extLst>
              <a:ext uri="{FF2B5EF4-FFF2-40B4-BE49-F238E27FC236}">
                <a16:creationId xmlns:a16="http://schemas.microsoft.com/office/drawing/2014/main" id="{527A5B90-6CF7-A2D5-FE34-954FCEF02825}"/>
              </a:ext>
            </a:extLst>
          </p:cNvPr>
          <p:cNvSpPr txBox="1"/>
          <p:nvPr/>
        </p:nvSpPr>
        <p:spPr>
          <a:xfrm>
            <a:off x="3770811" y="6072443"/>
            <a:ext cx="4328418" cy="523220"/>
          </a:xfrm>
          <a:prstGeom prst="rect">
            <a:avLst/>
          </a:prstGeom>
          <a:noFill/>
        </p:spPr>
        <p:txBody>
          <a:bodyPr wrap="square" rtlCol="0">
            <a:spAutoFit/>
          </a:bodyPr>
          <a:lstStyle/>
          <a:p>
            <a:r>
              <a:rPr lang="en-US" sz="2800" dirty="0">
                <a:solidFill>
                  <a:schemeClr val="bg1"/>
                </a:solidFill>
              </a:rPr>
              <a:t>https://bmmd.colorado.gov</a:t>
            </a:r>
          </a:p>
        </p:txBody>
      </p:sp>
      <p:sp>
        <p:nvSpPr>
          <p:cNvPr id="9" name="TextBox 8">
            <a:extLst>
              <a:ext uri="{FF2B5EF4-FFF2-40B4-BE49-F238E27FC236}">
                <a16:creationId xmlns:a16="http://schemas.microsoft.com/office/drawing/2014/main" id="{D27DA061-D7FE-8EA1-3A56-434400089F53}"/>
              </a:ext>
            </a:extLst>
          </p:cNvPr>
          <p:cNvSpPr txBox="1"/>
          <p:nvPr/>
        </p:nvSpPr>
        <p:spPr>
          <a:xfrm>
            <a:off x="5582195" y="5851093"/>
            <a:ext cx="1907177" cy="400110"/>
          </a:xfrm>
          <a:prstGeom prst="rect">
            <a:avLst/>
          </a:prstGeom>
          <a:noFill/>
        </p:spPr>
        <p:txBody>
          <a:bodyPr wrap="square" rtlCol="0">
            <a:spAutoFit/>
          </a:bodyPr>
          <a:lstStyle/>
          <a:p>
            <a:r>
              <a:rPr lang="en-US" sz="2000" dirty="0">
                <a:solidFill>
                  <a:schemeClr val="bg2"/>
                </a:solidFill>
              </a:rPr>
              <a:t>Website</a:t>
            </a:r>
          </a:p>
        </p:txBody>
      </p:sp>
    </p:spTree>
    <p:extLst>
      <p:ext uri="{BB962C8B-B14F-4D97-AF65-F5344CB8AC3E}">
        <p14:creationId xmlns:p14="http://schemas.microsoft.com/office/powerpoint/2010/main" val="3309279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1051839" y="1080989"/>
            <a:ext cx="4329786" cy="782638"/>
          </a:xfrm>
        </p:spPr>
        <p:txBody>
          <a:bodyPr/>
          <a:lstStyle/>
          <a:p>
            <a:r>
              <a:rPr lang="en-US" dirty="0">
                <a:effectLst>
                  <a:outerShdw blurRad="38100" dist="38100" dir="2700000" algn="tl">
                    <a:srgbClr val="000000">
                      <a:alpha val="43137"/>
                    </a:srgbClr>
                  </a:outerShdw>
                </a:effectLst>
              </a:rPr>
              <a:t>Meeting Agenda</a:t>
            </a: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a:xfrm>
            <a:off x="726948" y="2987738"/>
            <a:ext cx="4654677" cy="882524"/>
          </a:xfrm>
        </p:spPr>
        <p:txBody>
          <a:bodyPr>
            <a:normAutofit/>
          </a:bodyPr>
          <a:lstStyle/>
          <a:p>
            <a:endParaRPr lang="en-US" dirty="0"/>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5448301" y="1247774"/>
            <a:ext cx="6572250" cy="4695825"/>
          </a:xfrm>
          <a:solidFill>
            <a:schemeClr val="accent2">
              <a:lumMod val="20000"/>
              <a:lumOff val="80000"/>
            </a:schemeClr>
          </a:solidFill>
        </p:spPr>
        <p:txBody>
          <a:bodyPr>
            <a:normAutofit lnSpcReduction="10000"/>
          </a:bodyPr>
          <a:lstStyle/>
          <a:p>
            <a:pPr marL="0" indent="0">
              <a:buNone/>
            </a:pPr>
            <a:r>
              <a:rPr lang="en-US" sz="2600" b="1" dirty="0">
                <a:solidFill>
                  <a:schemeClr val="tx1"/>
                </a:solidFill>
                <a:effectLst>
                  <a:outerShdw blurRad="38100" dist="38100" dir="2700000" algn="tl">
                    <a:srgbClr val="000000">
                      <a:alpha val="43137"/>
                    </a:srgbClr>
                  </a:outerShdw>
                </a:effectLst>
              </a:rPr>
              <a:t>1. Discuss services provided by the district</a:t>
            </a:r>
          </a:p>
          <a:p>
            <a:pPr marL="0" indent="0">
              <a:buNone/>
            </a:pPr>
            <a:r>
              <a:rPr lang="en-US" sz="2600" b="1" dirty="0">
                <a:solidFill>
                  <a:schemeClr val="tx1"/>
                </a:solidFill>
                <a:effectLst>
                  <a:outerShdw blurRad="38100" dist="38100" dir="2700000" algn="tl">
                    <a:srgbClr val="000000">
                      <a:alpha val="43137"/>
                    </a:srgbClr>
                  </a:outerShdw>
                </a:effectLst>
              </a:rPr>
              <a:t>2. Present challenges and projects to come</a:t>
            </a:r>
          </a:p>
          <a:p>
            <a:pPr marL="0" indent="0">
              <a:buNone/>
            </a:pPr>
            <a:r>
              <a:rPr lang="en-US" sz="2600" b="1" dirty="0">
                <a:solidFill>
                  <a:schemeClr val="tx1"/>
                </a:solidFill>
                <a:effectLst>
                  <a:outerShdw blurRad="38100" dist="38100" dir="2700000" algn="tl">
                    <a:srgbClr val="000000">
                      <a:alpha val="43137"/>
                    </a:srgbClr>
                  </a:outerShdw>
                </a:effectLst>
              </a:rPr>
              <a:t>3. Show how the district is paying for these projects and loans</a:t>
            </a:r>
          </a:p>
          <a:p>
            <a:pPr marL="0" indent="0">
              <a:buNone/>
            </a:pPr>
            <a:r>
              <a:rPr lang="en-US" sz="2600" b="1" dirty="0">
                <a:solidFill>
                  <a:schemeClr val="tx1"/>
                </a:solidFill>
                <a:effectLst>
                  <a:outerShdw blurRad="38100" dist="38100" dir="2700000" algn="tl">
                    <a:srgbClr val="000000">
                      <a:alpha val="43137"/>
                    </a:srgbClr>
                  </a:outerShdw>
                </a:effectLst>
              </a:rPr>
              <a:t>4. Explain </a:t>
            </a:r>
          </a:p>
          <a:p>
            <a:pPr lvl="1"/>
            <a:r>
              <a:rPr lang="en-US" sz="2800" dirty="0">
                <a:solidFill>
                  <a:schemeClr val="tx1"/>
                </a:solidFill>
                <a:effectLst>
                  <a:outerShdw blurRad="38100" dist="38100" dir="2700000" algn="tl">
                    <a:srgbClr val="000000">
                      <a:alpha val="43137"/>
                    </a:srgbClr>
                  </a:outerShdw>
                </a:effectLst>
              </a:rPr>
              <a:t>Project alternatives</a:t>
            </a:r>
          </a:p>
          <a:p>
            <a:pPr lvl="1"/>
            <a:r>
              <a:rPr lang="en-US" sz="2800" dirty="0">
                <a:solidFill>
                  <a:schemeClr val="tx1"/>
                </a:solidFill>
                <a:effectLst>
                  <a:outerShdw blurRad="38100" dist="38100" dir="2700000" algn="tl">
                    <a:srgbClr val="000000">
                      <a:alpha val="43137"/>
                    </a:srgbClr>
                  </a:outerShdw>
                </a:effectLst>
              </a:rPr>
              <a:t>Preferred alternatives</a:t>
            </a:r>
          </a:p>
          <a:p>
            <a:pPr lvl="1"/>
            <a:r>
              <a:rPr lang="en-US" sz="2800" dirty="0">
                <a:solidFill>
                  <a:schemeClr val="tx1"/>
                </a:solidFill>
                <a:effectLst>
                  <a:outerShdw blurRad="38100" dist="38100" dir="2700000" algn="tl">
                    <a:srgbClr val="000000">
                      <a:alpha val="43137"/>
                    </a:srgbClr>
                  </a:outerShdw>
                </a:effectLst>
              </a:rPr>
              <a:t>Projected rate increases</a:t>
            </a:r>
          </a:p>
          <a:p>
            <a:pPr lvl="1"/>
            <a:r>
              <a:rPr lang="en-US" sz="2800" dirty="0">
                <a:solidFill>
                  <a:schemeClr val="tx1"/>
                </a:solidFill>
                <a:effectLst>
                  <a:outerShdw blurRad="38100" dist="38100" dir="2700000" algn="tl">
                    <a:srgbClr val="000000">
                      <a:alpha val="43137"/>
                    </a:srgbClr>
                  </a:outerShdw>
                </a:effectLst>
              </a:rPr>
              <a:t>Construction activities and environmental impacts</a:t>
            </a:r>
          </a:p>
          <a:p>
            <a:pPr lvl="1"/>
            <a:r>
              <a:rPr lang="en-US" sz="2800" dirty="0">
                <a:solidFill>
                  <a:schemeClr val="tx1"/>
                </a:solidFill>
                <a:effectLst>
                  <a:outerShdw blurRad="38100" dist="38100" dir="2700000" algn="tl">
                    <a:srgbClr val="000000">
                      <a:alpha val="43137"/>
                    </a:srgbClr>
                  </a:outerShdw>
                </a:effectLst>
              </a:rPr>
              <a:t>Where to obtain information</a:t>
            </a:r>
          </a:p>
          <a:p>
            <a:pPr lvl="1"/>
            <a:endParaRPr lang="en-US" dirty="0">
              <a:solidFill>
                <a:schemeClr val="tx1"/>
              </a:solidFill>
            </a:endParaRPr>
          </a:p>
          <a:p>
            <a:pPr lvl="1"/>
            <a:endParaRPr lang="en-US" dirty="0"/>
          </a:p>
          <a:p>
            <a:endParaRPr lang="en-US" dirty="0"/>
          </a:p>
        </p:txBody>
      </p:sp>
      <p:sp>
        <p:nvSpPr>
          <p:cNvPr id="4" name="Footer Placeholder 3">
            <a:extLst>
              <a:ext uri="{FF2B5EF4-FFF2-40B4-BE49-F238E27FC236}">
                <a16:creationId xmlns:a16="http://schemas.microsoft.com/office/drawing/2014/main" id="{600D8D83-8EE8-4757-A48D-197DCB8CB8ED}"/>
              </a:ext>
            </a:extLst>
          </p:cNvPr>
          <p:cNvSpPr>
            <a:spLocks noGrp="1"/>
          </p:cNvSpPr>
          <p:nvPr>
            <p:ph type="ftr" sz="quarter" idx="12"/>
          </p:nvPr>
        </p:nvSpPr>
        <p:spPr/>
        <p:txBody>
          <a:bodyPr/>
          <a:lstStyle/>
          <a:p>
            <a:endParaRPr lang="en-US" dirty="0"/>
          </a:p>
        </p:txBody>
      </p:sp>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2</a:t>
            </a:fld>
            <a:endParaRPr lang="en-US" dirty="0"/>
          </a:p>
        </p:txBody>
      </p:sp>
    </p:spTree>
    <p:extLst>
      <p:ext uri="{BB962C8B-B14F-4D97-AF65-F5344CB8AC3E}">
        <p14:creationId xmlns:p14="http://schemas.microsoft.com/office/powerpoint/2010/main" val="2636584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8246F2-C8AC-9088-73E4-0FDE77AE3ADC}"/>
              </a:ext>
            </a:extLst>
          </p:cNvPr>
          <p:cNvSpPr>
            <a:spLocks noGrp="1"/>
          </p:cNvSpPr>
          <p:nvPr>
            <p:ph type="sldNum" sz="quarter" idx="10"/>
          </p:nvPr>
        </p:nvSpPr>
        <p:spPr/>
        <p:txBody>
          <a:bodyPr/>
          <a:lstStyle/>
          <a:p>
            <a:fld id="{D495E168-DA5E-4888-8D8A-92B118324C14}" type="slidenum">
              <a:rPr lang="en-US" noProof="0" smtClean="0"/>
              <a:pPr/>
              <a:t>3</a:t>
            </a:fld>
            <a:endParaRPr lang="en-US" noProof="0" dirty="0"/>
          </a:p>
        </p:txBody>
      </p:sp>
      <p:sp>
        <p:nvSpPr>
          <p:cNvPr id="4" name="TextBox 3">
            <a:extLst>
              <a:ext uri="{FF2B5EF4-FFF2-40B4-BE49-F238E27FC236}">
                <a16:creationId xmlns:a16="http://schemas.microsoft.com/office/drawing/2014/main" id="{293D7DC7-CAF0-07EC-9AB9-0679FC893B4A}"/>
              </a:ext>
            </a:extLst>
          </p:cNvPr>
          <p:cNvSpPr txBox="1"/>
          <p:nvPr/>
        </p:nvSpPr>
        <p:spPr>
          <a:xfrm>
            <a:off x="382438" y="141476"/>
            <a:ext cx="11809562" cy="1569660"/>
          </a:xfrm>
          <a:prstGeom prst="rect">
            <a:avLst/>
          </a:prstGeom>
          <a:noFill/>
        </p:spPr>
        <p:txBody>
          <a:bodyPr wrap="square" rtlCol="0">
            <a:spAutoFit/>
          </a:bodyPr>
          <a:lstStyle/>
          <a:p>
            <a:pPr algn="ctr"/>
            <a:r>
              <a:rPr lang="en-US" sz="4800" dirty="0">
                <a:solidFill>
                  <a:srgbClr val="F7F1E4"/>
                </a:solidFill>
                <a:effectLst>
                  <a:outerShdw blurRad="38100" dist="38100" dir="2700000" algn="tl">
                    <a:srgbClr val="000000">
                      <a:alpha val="43137"/>
                    </a:srgbClr>
                  </a:outerShdw>
                </a:effectLst>
              </a:rPr>
              <a:t>Services Provided by </a:t>
            </a:r>
          </a:p>
          <a:p>
            <a:pPr algn="ctr"/>
            <a:r>
              <a:rPr lang="en-US" sz="4800" dirty="0">
                <a:solidFill>
                  <a:srgbClr val="F7F1E4"/>
                </a:solidFill>
                <a:effectLst>
                  <a:outerShdw blurRad="38100" dist="38100" dir="2700000" algn="tl">
                    <a:srgbClr val="000000">
                      <a:alpha val="43137"/>
                    </a:srgbClr>
                  </a:outerShdw>
                </a:effectLst>
              </a:rPr>
              <a:t>Buffalo Mountain Metropolitan District</a:t>
            </a:r>
          </a:p>
        </p:txBody>
      </p:sp>
      <p:sp>
        <p:nvSpPr>
          <p:cNvPr id="5" name="TextBox 4">
            <a:extLst>
              <a:ext uri="{FF2B5EF4-FFF2-40B4-BE49-F238E27FC236}">
                <a16:creationId xmlns:a16="http://schemas.microsoft.com/office/drawing/2014/main" id="{40DA317B-641A-A087-7C94-EA61972AFE26}"/>
              </a:ext>
            </a:extLst>
          </p:cNvPr>
          <p:cNvSpPr txBox="1"/>
          <p:nvPr/>
        </p:nvSpPr>
        <p:spPr>
          <a:xfrm>
            <a:off x="579407" y="1891216"/>
            <a:ext cx="11030309" cy="4401205"/>
          </a:xfrm>
          <a:prstGeom prst="rect">
            <a:avLst/>
          </a:prstGeom>
          <a:noFill/>
        </p:spPr>
        <p:txBody>
          <a:bodyPr wrap="square" numCol="2" rtlCol="0">
            <a:spAutoFit/>
          </a:bodyPr>
          <a:lstStyle/>
          <a:p>
            <a:pPr marL="285750"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Architectural Review</a:t>
            </a:r>
          </a:p>
          <a:p>
            <a:pPr marL="285750"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Covenant Enforcement </a:t>
            </a:r>
          </a:p>
          <a:p>
            <a:pPr marL="285750"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Drinking Water</a:t>
            </a:r>
          </a:p>
          <a:p>
            <a:pPr marL="742950" lvl="1"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Treatment</a:t>
            </a:r>
          </a:p>
          <a:p>
            <a:pPr marL="742950" lvl="1"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Distribution System</a:t>
            </a:r>
          </a:p>
          <a:p>
            <a:pPr marL="285750"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Pedestrian Path</a:t>
            </a:r>
          </a:p>
          <a:p>
            <a:pPr marL="285750"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Road Maintenance</a:t>
            </a:r>
          </a:p>
          <a:p>
            <a:pPr marL="742950" lvl="1"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Small Road Repairs</a:t>
            </a:r>
          </a:p>
          <a:p>
            <a:pPr marL="742950" lvl="1"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Guardrails</a:t>
            </a:r>
          </a:p>
          <a:p>
            <a:pPr marL="742950" lvl="1"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Striping</a:t>
            </a:r>
          </a:p>
          <a:p>
            <a:pPr marL="285750"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Sanitary Sewer Collection</a:t>
            </a:r>
          </a:p>
          <a:p>
            <a:pPr marL="285750"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Snow Plowing - County Roads</a:t>
            </a:r>
          </a:p>
          <a:p>
            <a:pPr marL="285750"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Storm Sewer Collection</a:t>
            </a:r>
          </a:p>
          <a:p>
            <a:pPr marL="742950" lvl="1"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Drainage Ditches</a:t>
            </a:r>
          </a:p>
          <a:p>
            <a:pPr marL="742950" lvl="1"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County Culverts</a:t>
            </a:r>
          </a:p>
          <a:p>
            <a:pPr marL="742950" lvl="1" indent="-285750">
              <a:buFont typeface="Arial" panose="020B0604020202020204" pitchFamily="34" charset="0"/>
              <a:buChar char="•"/>
            </a:pPr>
            <a:r>
              <a:rPr lang="en-US" sz="2800" dirty="0">
                <a:solidFill>
                  <a:srgbClr val="F7F1E4"/>
                </a:solidFill>
                <a:effectLst>
                  <a:outerShdw blurRad="38100" dist="38100" dir="2700000" algn="tl">
                    <a:srgbClr val="000000">
                      <a:alpha val="43137"/>
                    </a:srgbClr>
                  </a:outerShdw>
                </a:effectLst>
              </a:rPr>
              <a:t>Underground Storm Sewer Infrastructure </a:t>
            </a:r>
          </a:p>
        </p:txBody>
      </p:sp>
      <p:cxnSp>
        <p:nvCxnSpPr>
          <p:cNvPr id="7" name="Straight Connector 6">
            <a:extLst>
              <a:ext uri="{FF2B5EF4-FFF2-40B4-BE49-F238E27FC236}">
                <a16:creationId xmlns:a16="http://schemas.microsoft.com/office/drawing/2014/main" id="{F6336653-A1D0-160F-E5D1-F99E00E05DCD}"/>
              </a:ext>
            </a:extLst>
          </p:cNvPr>
          <p:cNvCxnSpPr/>
          <p:nvPr/>
        </p:nvCxnSpPr>
        <p:spPr>
          <a:xfrm>
            <a:off x="241540" y="1828800"/>
            <a:ext cx="11706045" cy="0"/>
          </a:xfrm>
          <a:prstGeom prst="line">
            <a:avLst/>
          </a:prstGeom>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971902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831852" y="230942"/>
            <a:ext cx="10515600" cy="5335211"/>
          </a:xfrm>
        </p:spPr>
        <p:txBody>
          <a:bodyPr>
            <a:normAutofit/>
          </a:bodyPr>
          <a:lstStyle/>
          <a:p>
            <a:r>
              <a:rPr lang="en-US" sz="6000" dirty="0">
                <a:effectLst>
                  <a:outerShdw blurRad="38100" dist="38100" dir="2700000" algn="tl">
                    <a:srgbClr val="000000">
                      <a:alpha val="43137"/>
                    </a:srgbClr>
                  </a:outerShdw>
                </a:effectLst>
              </a:rPr>
              <a:t>Drinking Water</a:t>
            </a:r>
            <a:br>
              <a:rPr lang="en-US" sz="6000" dirty="0">
                <a:effectLst>
                  <a:outerShdw blurRad="38100" dist="38100" dir="2700000" algn="tl">
                    <a:srgbClr val="000000">
                      <a:alpha val="43137"/>
                    </a:srgbClr>
                  </a:outerShdw>
                </a:effectLst>
              </a:rPr>
            </a:br>
            <a:br>
              <a:rPr lang="en-US" sz="6000" dirty="0">
                <a:effectLst>
                  <a:outerShdw blurRad="38100" dist="38100" dir="2700000" algn="tl">
                    <a:srgbClr val="000000">
                      <a:alpha val="43137"/>
                    </a:srgbClr>
                  </a:outerShdw>
                </a:effectLst>
              </a:rPr>
            </a:br>
            <a:r>
              <a:rPr lang="en-US" sz="6000" dirty="0">
                <a:effectLst>
                  <a:outerShdw blurRad="38100" dist="38100" dir="2700000" algn="tl">
                    <a:srgbClr val="000000">
                      <a:alpha val="43137"/>
                    </a:srgbClr>
                  </a:outerShdw>
                </a:effectLst>
              </a:rPr>
              <a:t>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The Most Important Natural Resource on Earth</a:t>
            </a:r>
          </a:p>
        </p:txBody>
      </p:sp>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p:txBody>
          <a:bodyPr/>
          <a:lstStyle/>
          <a:p>
            <a:fld id="{D495E168-DA5E-4888-8D8A-92B118324C14}" type="slidenum">
              <a:rPr lang="en-US" smtClean="0"/>
              <a:pPr/>
              <a:t>4</a:t>
            </a:fld>
            <a:endParaRPr lang="en-US" dirty="0"/>
          </a:p>
        </p:txBody>
      </p:sp>
      <p:sp>
        <p:nvSpPr>
          <p:cNvPr id="5" name="Text Placeholder 4">
            <a:extLst>
              <a:ext uri="{FF2B5EF4-FFF2-40B4-BE49-F238E27FC236}">
                <a16:creationId xmlns:a16="http://schemas.microsoft.com/office/drawing/2014/main" id="{171A006E-2552-45AA-81E6-9D6D26A503C2}"/>
              </a:ext>
            </a:extLst>
          </p:cNvPr>
          <p:cNvSpPr>
            <a:spLocks noGrp="1"/>
          </p:cNvSpPr>
          <p:nvPr>
            <p:ph type="body" sz="quarter" idx="1"/>
          </p:nvPr>
        </p:nvSpPr>
        <p:spPr>
          <a:xfrm>
            <a:off x="831852" y="5634621"/>
            <a:ext cx="10515600" cy="365125"/>
          </a:xfrm>
        </p:spPr>
        <p:txBody>
          <a:bodyPr>
            <a:normAutofit fontScale="92500" lnSpcReduction="10000"/>
          </a:bodyPr>
          <a:lstStyle/>
          <a:p>
            <a:endParaRPr lang="en-US" dirty="0"/>
          </a:p>
        </p:txBody>
      </p:sp>
    </p:spTree>
    <p:extLst>
      <p:ext uri="{BB962C8B-B14F-4D97-AF65-F5344CB8AC3E}">
        <p14:creationId xmlns:p14="http://schemas.microsoft.com/office/powerpoint/2010/main" val="39919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214F-3976-E8C1-B5C7-2220E0647509}"/>
              </a:ext>
            </a:extLst>
          </p:cNvPr>
          <p:cNvSpPr>
            <a:spLocks noGrp="1"/>
          </p:cNvSpPr>
          <p:nvPr>
            <p:ph type="title"/>
          </p:nvPr>
        </p:nvSpPr>
        <p:spPr>
          <a:xfrm>
            <a:off x="1037020" y="1147645"/>
            <a:ext cx="10117959" cy="2281355"/>
          </a:xfrm>
        </p:spPr>
        <p:txBody>
          <a:bodyPr/>
          <a:lstStyle/>
          <a:p>
            <a:r>
              <a:rPr lang="en-US" dirty="0">
                <a:effectLst>
                  <a:outerShdw blurRad="38100" dist="38100" dir="2700000" algn="tl">
                    <a:srgbClr val="000000">
                      <a:alpha val="43137"/>
                    </a:srgbClr>
                  </a:outerShdw>
                </a:effectLst>
              </a:rPr>
              <a:t>Future Construction Projects</a:t>
            </a:r>
          </a:p>
        </p:txBody>
      </p:sp>
      <p:sp>
        <p:nvSpPr>
          <p:cNvPr id="3" name="Subtitle 2">
            <a:extLst>
              <a:ext uri="{FF2B5EF4-FFF2-40B4-BE49-F238E27FC236}">
                <a16:creationId xmlns:a16="http://schemas.microsoft.com/office/drawing/2014/main" id="{15EB1D49-2BE1-D52E-05C6-55A58E652E4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24333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6</a:t>
            </a:fld>
            <a:endParaRPr lang="en-US" dirty="0"/>
          </a:p>
        </p:txBody>
      </p:sp>
      <p:sp>
        <p:nvSpPr>
          <p:cNvPr id="2" name="Title 1">
            <a:extLst>
              <a:ext uri="{FF2B5EF4-FFF2-40B4-BE49-F238E27FC236}">
                <a16:creationId xmlns:a16="http://schemas.microsoft.com/office/drawing/2014/main" id="{F48B51AE-252F-4958-A1E9-67C57179FF35}"/>
              </a:ext>
            </a:extLst>
          </p:cNvPr>
          <p:cNvSpPr>
            <a:spLocks noGrp="1"/>
          </p:cNvSpPr>
          <p:nvPr>
            <p:ph type="title" idx="4294967295"/>
          </p:nvPr>
        </p:nvSpPr>
        <p:spPr>
          <a:xfrm>
            <a:off x="257175" y="436563"/>
            <a:ext cx="5664200" cy="1250950"/>
          </a:xfrm>
        </p:spPr>
        <p:txBody>
          <a:bodyPr>
            <a:noAutofit/>
          </a:bodyPr>
          <a:lstStyle/>
          <a:p>
            <a:r>
              <a:rPr lang="en-US" sz="5400" dirty="0">
                <a:solidFill>
                  <a:schemeClr val="bg1"/>
                </a:solidFill>
                <a:effectLst>
                  <a:outerShdw blurRad="38100" dist="38100" dir="2700000" algn="tl">
                    <a:srgbClr val="000000">
                      <a:alpha val="43137"/>
                    </a:srgbClr>
                  </a:outerShdw>
                </a:effectLst>
              </a:rPr>
              <a:t>Improving Water Infrastructure</a:t>
            </a: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4294967295"/>
          </p:nvPr>
        </p:nvSpPr>
        <p:spPr>
          <a:xfrm>
            <a:off x="349250" y="1944352"/>
            <a:ext cx="5921375" cy="964553"/>
          </a:xfrm>
        </p:spPr>
        <p:txBody>
          <a:bodyPr>
            <a:normAutofit/>
          </a:bodyPr>
          <a:lstStyle/>
          <a:p>
            <a:pPr marL="0" indent="0">
              <a:buNone/>
            </a:pPr>
            <a:r>
              <a:rPr lang="en-US" dirty="0">
                <a:solidFill>
                  <a:srgbClr val="FFFF00"/>
                </a:solidFill>
                <a:effectLst>
                  <a:outerShdw blurRad="38100" dist="38100" dir="2700000" algn="tl">
                    <a:srgbClr val="000000">
                      <a:alpha val="43137"/>
                    </a:srgbClr>
                  </a:outerShdw>
                </a:effectLst>
              </a:rPr>
              <a:t>Replacing/ Adding Water Main Isolation Valves:</a:t>
            </a:r>
          </a:p>
          <a:p>
            <a:endParaRPr lang="en-US" dirty="0"/>
          </a:p>
          <a:p>
            <a:pPr marL="0" indent="0">
              <a:buNone/>
            </a:pPr>
            <a:endParaRPr lang="en-US" dirty="0"/>
          </a:p>
          <a:p>
            <a:endParaRPr lang="en-US" dirty="0"/>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4294967295"/>
          </p:nvPr>
        </p:nvSpPr>
        <p:spPr>
          <a:xfrm>
            <a:off x="5921375" y="782765"/>
            <a:ext cx="5921375" cy="4618037"/>
          </a:xfrm>
        </p:spPr>
        <p:txBody>
          <a:bodyPr>
            <a:normAutofit/>
          </a:bodyPr>
          <a:lstStyle/>
          <a:p>
            <a:r>
              <a:rPr lang="en-US" sz="2400" dirty="0">
                <a:solidFill>
                  <a:srgbClr val="FFFF00"/>
                </a:solidFill>
                <a:effectLst>
                  <a:outerShdw blurRad="38100" dist="38100" dir="2700000" algn="tl">
                    <a:srgbClr val="000000">
                      <a:alpha val="43137"/>
                    </a:srgbClr>
                  </a:outerShdw>
                </a:effectLst>
              </a:rPr>
              <a:t>Minimize water outages during emergency water main breaks and planned repairs</a:t>
            </a:r>
          </a:p>
          <a:p>
            <a:r>
              <a:rPr lang="en-US" sz="2400" dirty="0">
                <a:solidFill>
                  <a:srgbClr val="FFFF00"/>
                </a:solidFill>
                <a:effectLst>
                  <a:outerShdw blurRad="38100" dist="38100" dir="2700000" algn="tl">
                    <a:srgbClr val="000000">
                      <a:alpha val="43137"/>
                    </a:srgbClr>
                  </a:outerShdw>
                </a:effectLst>
              </a:rPr>
              <a:t>Expedite emergency repairs</a:t>
            </a:r>
          </a:p>
          <a:p>
            <a:r>
              <a:rPr lang="en-US" sz="2400" dirty="0">
                <a:solidFill>
                  <a:srgbClr val="FFFF00"/>
                </a:solidFill>
                <a:effectLst>
                  <a:outerShdw blurRad="38100" dist="38100" dir="2700000" algn="tl">
                    <a:srgbClr val="000000">
                      <a:alpha val="43137"/>
                    </a:srgbClr>
                  </a:outerShdw>
                </a:effectLst>
              </a:rPr>
              <a:t>Help protect water quality during a shutdown</a:t>
            </a:r>
          </a:p>
          <a:p>
            <a:endParaRPr lang="en-US" sz="2800" dirty="0"/>
          </a:p>
        </p:txBody>
      </p:sp>
      <p:cxnSp>
        <p:nvCxnSpPr>
          <p:cNvPr id="8" name="Straight Connector 7">
            <a:extLst>
              <a:ext uri="{FF2B5EF4-FFF2-40B4-BE49-F238E27FC236}">
                <a16:creationId xmlns:a16="http://schemas.microsoft.com/office/drawing/2014/main" id="{B4CB7B17-1C63-9C55-3387-B611FFD20A6F}"/>
              </a:ext>
            </a:extLst>
          </p:cNvPr>
          <p:cNvCxnSpPr>
            <a:cxnSpLocks/>
          </p:cNvCxnSpPr>
          <p:nvPr/>
        </p:nvCxnSpPr>
        <p:spPr>
          <a:xfrm flipV="1">
            <a:off x="257174" y="3091784"/>
            <a:ext cx="11521440" cy="9144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CB14733F-ADB1-1C19-07A4-28F5279406A2}"/>
              </a:ext>
            </a:extLst>
          </p:cNvPr>
          <p:cNvSpPr txBox="1"/>
          <p:nvPr/>
        </p:nvSpPr>
        <p:spPr>
          <a:xfrm>
            <a:off x="349250" y="3593438"/>
            <a:ext cx="4435595" cy="954107"/>
          </a:xfrm>
          <a:prstGeom prst="rect">
            <a:avLst/>
          </a:prstGeom>
          <a:noFill/>
        </p:spPr>
        <p:txBody>
          <a:bodyPr wrap="square" rtlCol="0">
            <a:spAutoFit/>
          </a:bodyPr>
          <a:lstStyle/>
          <a:p>
            <a:r>
              <a:rPr lang="en-US" sz="2800" dirty="0">
                <a:solidFill>
                  <a:srgbClr val="FFFF00"/>
                </a:solidFill>
                <a:effectLst>
                  <a:outerShdw blurRad="38100" dist="38100" dir="2700000" algn="tl">
                    <a:srgbClr val="000000">
                      <a:alpha val="43137"/>
                    </a:srgbClr>
                  </a:outerShdw>
                </a:effectLst>
              </a:rPr>
              <a:t>Upgrading Water Distribution System:</a:t>
            </a:r>
          </a:p>
        </p:txBody>
      </p:sp>
      <p:sp>
        <p:nvSpPr>
          <p:cNvPr id="11" name="TextBox 10">
            <a:extLst>
              <a:ext uri="{FF2B5EF4-FFF2-40B4-BE49-F238E27FC236}">
                <a16:creationId xmlns:a16="http://schemas.microsoft.com/office/drawing/2014/main" id="{8B123B28-395F-26F9-8323-1E8006AF7F14}"/>
              </a:ext>
            </a:extLst>
          </p:cNvPr>
          <p:cNvSpPr txBox="1"/>
          <p:nvPr/>
        </p:nvSpPr>
        <p:spPr>
          <a:xfrm>
            <a:off x="5486400" y="3165744"/>
            <a:ext cx="6426679" cy="2677656"/>
          </a:xfrm>
          <a:prstGeom prst="rect">
            <a:avLst/>
          </a:prstGeom>
          <a:noFill/>
        </p:spPr>
        <p:txBody>
          <a:bodyPr wrap="square" rtlCol="0">
            <a:spAutoFit/>
          </a:bodyPr>
          <a:lstStyle/>
          <a:p>
            <a:r>
              <a:rPr lang="en-US" sz="2400" dirty="0">
                <a:solidFill>
                  <a:srgbClr val="FFFF00"/>
                </a:solidFill>
                <a:effectLst>
                  <a:outerShdw blurRad="38100" dist="38100" dir="2700000" algn="tl">
                    <a:srgbClr val="000000">
                      <a:alpha val="43137"/>
                    </a:srgbClr>
                  </a:outerShdw>
                </a:effectLst>
              </a:rPr>
              <a:t>Upgrade Booster Stations</a:t>
            </a:r>
          </a:p>
          <a:p>
            <a:pPr marL="742950" lvl="1" indent="-285750">
              <a:buFont typeface="Arial" panose="020B0604020202020204" pitchFamily="34" charset="0"/>
              <a:buChar char="•"/>
            </a:pPr>
            <a:r>
              <a:rPr lang="en-US" sz="2400" dirty="0">
                <a:solidFill>
                  <a:srgbClr val="FFFF00"/>
                </a:solidFill>
                <a:effectLst>
                  <a:outerShdw blurRad="38100" dist="38100" dir="2700000" algn="tl">
                    <a:srgbClr val="000000">
                      <a:alpha val="43137"/>
                    </a:srgbClr>
                  </a:outerShdw>
                </a:effectLst>
              </a:rPr>
              <a:t>Continue to replace aging PLCs/computers</a:t>
            </a:r>
          </a:p>
          <a:p>
            <a:pPr marL="742950" lvl="1" indent="-285750">
              <a:buFont typeface="Arial" panose="020B0604020202020204" pitchFamily="34" charset="0"/>
              <a:buChar char="•"/>
            </a:pPr>
            <a:r>
              <a:rPr lang="en-US" sz="2400" dirty="0">
                <a:solidFill>
                  <a:srgbClr val="FFFF00"/>
                </a:solidFill>
                <a:effectLst>
                  <a:outerShdw blurRad="38100" dist="38100" dir="2700000" algn="tl">
                    <a:srgbClr val="000000">
                      <a:alpha val="43137"/>
                    </a:srgbClr>
                  </a:outerShdw>
                </a:effectLst>
              </a:rPr>
              <a:t>Improve automation to help assist with redundancy and independent function in case of emergency, ie communication loss, equipment failure, etc</a:t>
            </a:r>
          </a:p>
          <a:p>
            <a:pPr marL="742950" lvl="1" indent="-285750">
              <a:buFont typeface="Arial" panose="020B0604020202020204" pitchFamily="34" charset="0"/>
              <a:buChar char="•"/>
            </a:pPr>
            <a:r>
              <a:rPr lang="en-US" sz="2400" dirty="0">
                <a:solidFill>
                  <a:srgbClr val="FFFF00"/>
                </a:solidFill>
                <a:effectLst>
                  <a:outerShdw blurRad="38100" dist="38100" dir="2700000" algn="tl">
                    <a:srgbClr val="000000">
                      <a:alpha val="43137"/>
                    </a:srgbClr>
                  </a:outerShdw>
                </a:effectLst>
              </a:rPr>
              <a:t>Upgrade instrumentation equipment </a:t>
            </a:r>
          </a:p>
        </p:txBody>
      </p:sp>
    </p:spTree>
    <p:extLst>
      <p:ext uri="{BB962C8B-B14F-4D97-AF65-F5344CB8AC3E}">
        <p14:creationId xmlns:p14="http://schemas.microsoft.com/office/powerpoint/2010/main" val="952226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272715" y="1061801"/>
            <a:ext cx="5823285" cy="782638"/>
          </a:xfrm>
        </p:spPr>
        <p:txBody>
          <a:bodyPr>
            <a:normAutofit fontScale="90000"/>
          </a:bodyPr>
          <a:lstStyle/>
          <a:p>
            <a:pPr algn="ctr"/>
            <a:r>
              <a:rPr lang="en-US" sz="6000" dirty="0">
                <a:effectLst>
                  <a:outerShdw blurRad="38100" dist="38100" dir="2700000" algn="tl">
                    <a:srgbClr val="000000">
                      <a:alpha val="43137"/>
                    </a:srgbClr>
                  </a:outerShdw>
                </a:effectLst>
              </a:rPr>
              <a:t>Improving Water Infrastructure</a:t>
            </a:r>
            <a:br>
              <a:rPr lang="en-US" dirty="0"/>
            </a:br>
            <a:endParaRPr lang="en-US" dirty="0"/>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468401" y="2118758"/>
            <a:ext cx="6785811" cy="874376"/>
          </a:xfrm>
        </p:spPr>
        <p:txBody>
          <a:bodyPr/>
          <a:lstStyle/>
          <a:p>
            <a:r>
              <a:rPr lang="en-US" dirty="0">
                <a:effectLst>
                  <a:outerShdw blurRad="38100" dist="38100" dir="2700000" algn="tl">
                    <a:srgbClr val="000000">
                      <a:alpha val="43137"/>
                    </a:srgbClr>
                  </a:outerShdw>
                </a:effectLst>
              </a:rPr>
              <a:t>Will help with emergency fire fighting response:</a:t>
            </a:r>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379562" y="2488608"/>
            <a:ext cx="6149576" cy="4200950"/>
          </a:xfrm>
        </p:spPr>
        <p:txBody>
          <a:bodyPr>
            <a:normAutofit lnSpcReduction="10000"/>
          </a:bodyPr>
          <a:lstStyle/>
          <a:p>
            <a:pPr marL="233363" indent="-233363"/>
            <a:r>
              <a:rPr lang="en-US" sz="2400" dirty="0">
                <a:effectLst>
                  <a:outerShdw blurRad="38100" dist="38100" dir="2700000" algn="tl">
                    <a:srgbClr val="000000">
                      <a:alpha val="43137"/>
                    </a:srgbClr>
                  </a:outerShdw>
                </a:effectLst>
              </a:rPr>
              <a:t>Recently replaced water storage facilities can hold more water capacity</a:t>
            </a:r>
          </a:p>
          <a:p>
            <a:pPr marL="233363" indent="-233363"/>
            <a:r>
              <a:rPr lang="en-US" sz="2400" dirty="0">
                <a:effectLst>
                  <a:outerShdw blurRad="38100" dist="38100" dir="2700000" algn="tl">
                    <a:srgbClr val="000000">
                      <a:alpha val="43137"/>
                    </a:srgbClr>
                  </a:outerShdw>
                </a:effectLst>
              </a:rPr>
              <a:t>Additional Pressure Reducing Valves (PRV) will automatically move water in the distribution system during fire flow/main break events</a:t>
            </a:r>
          </a:p>
          <a:p>
            <a:pPr marL="233363" indent="-233363"/>
            <a:r>
              <a:rPr lang="en-US" sz="2400" dirty="0">
                <a:effectLst>
                  <a:outerShdw blurRad="38100" dist="38100" dir="2700000" algn="tl">
                    <a:srgbClr val="000000">
                      <a:alpha val="43137"/>
                    </a:srgbClr>
                  </a:outerShdw>
                </a:effectLst>
              </a:rPr>
              <a:t>Hydrants are on the Capital Improvement Project (CIP) list for annual replacement and maintenance</a:t>
            </a:r>
          </a:p>
          <a:p>
            <a:pPr marL="233363" indent="-233363"/>
            <a:r>
              <a:rPr lang="en-US" sz="2400" dirty="0">
                <a:effectLst>
                  <a:outerShdw blurRad="38100" dist="38100" dir="2700000" algn="tl">
                    <a:srgbClr val="000000">
                      <a:alpha val="43137"/>
                    </a:srgbClr>
                  </a:outerShdw>
                </a:effectLst>
              </a:rPr>
              <a:t>District works closely with Summit Fire and EMS to have the highest ISO rating which in turn, lowers homeowners insurance. </a:t>
            </a:r>
          </a:p>
          <a:p>
            <a:endParaRPr lang="en-US" dirty="0"/>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7</a:t>
            </a:fld>
            <a:endParaRPr lang="en-US" dirty="0"/>
          </a:p>
        </p:txBody>
      </p:sp>
    </p:spTree>
    <p:extLst>
      <p:ext uri="{BB962C8B-B14F-4D97-AF65-F5344CB8AC3E}">
        <p14:creationId xmlns:p14="http://schemas.microsoft.com/office/powerpoint/2010/main" val="673295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8</a:t>
            </a:fld>
            <a:endParaRPr lang="en-US" dirty="0"/>
          </a:p>
        </p:txBody>
      </p:sp>
      <p:sp>
        <p:nvSpPr>
          <p:cNvPr id="9" name="Title 8">
            <a:extLst>
              <a:ext uri="{FF2B5EF4-FFF2-40B4-BE49-F238E27FC236}">
                <a16:creationId xmlns:a16="http://schemas.microsoft.com/office/drawing/2014/main" id="{E1BA9B4B-C586-4B6B-8142-E49AC2D37AD1}"/>
              </a:ext>
            </a:extLst>
          </p:cNvPr>
          <p:cNvSpPr>
            <a:spLocks noGrp="1"/>
          </p:cNvSpPr>
          <p:nvPr>
            <p:ph type="title" idx="4294967295"/>
          </p:nvPr>
        </p:nvSpPr>
        <p:spPr>
          <a:xfrm>
            <a:off x="1227826" y="216114"/>
            <a:ext cx="10515600" cy="1079500"/>
          </a:xfrm>
        </p:spPr>
        <p:txBody>
          <a:bodyPr/>
          <a:lstStyle/>
          <a:p>
            <a:r>
              <a:rPr lang="en-US" dirty="0">
                <a:solidFill>
                  <a:schemeClr val="bg1"/>
                </a:solidFill>
                <a:effectLst>
                  <a:outerShdw blurRad="38100" dist="38100" dir="2700000" algn="tl">
                    <a:srgbClr val="000000">
                      <a:alpha val="43137"/>
                    </a:srgbClr>
                  </a:outerShdw>
                </a:effectLst>
              </a:rPr>
              <a:t>Large Future Construction Projects</a:t>
            </a:r>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4294967295"/>
          </p:nvPr>
        </p:nvSpPr>
        <p:spPr>
          <a:xfrm>
            <a:off x="1139226" y="1304731"/>
            <a:ext cx="4184650" cy="454025"/>
          </a:xfrm>
        </p:spPr>
        <p:txBody>
          <a:bodyPr>
            <a:normAutofit lnSpcReduction="10000"/>
          </a:bodyPr>
          <a:lstStyle/>
          <a:p>
            <a:pPr marL="0" indent="0">
              <a:buNone/>
            </a:pPr>
            <a:r>
              <a:rPr lang="en-US" u="sng" dirty="0">
                <a:solidFill>
                  <a:schemeClr val="bg1"/>
                </a:solidFill>
                <a:effectLst>
                  <a:outerShdw blurRad="38100" dist="38100" dir="2700000" algn="tl">
                    <a:srgbClr val="000000">
                      <a:alpha val="43137"/>
                    </a:srgbClr>
                  </a:outerShdw>
                </a:effectLst>
              </a:rPr>
              <a:t>Replacement Projects</a:t>
            </a: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27804" y="1735953"/>
            <a:ext cx="5493474" cy="2930938"/>
          </a:xfrm>
        </p:spPr>
        <p:txBody>
          <a:bodyPr>
            <a:normAutofit lnSpcReduction="10000"/>
          </a:bodyPr>
          <a:lstStyle/>
          <a:p>
            <a:r>
              <a:rPr lang="en-US" sz="2100" dirty="0">
                <a:solidFill>
                  <a:schemeClr val="bg1"/>
                </a:solidFill>
                <a:effectLst>
                  <a:outerShdw blurRad="38100" dist="38100" dir="2700000" algn="tl">
                    <a:srgbClr val="000000">
                      <a:alpha val="43137"/>
                    </a:srgbClr>
                  </a:outerShdw>
                </a:effectLst>
              </a:rPr>
              <a:t>The District has identified isolated areas of high water main breaks and poor soil conditions and concluded that water main replacement is needed</a:t>
            </a:r>
          </a:p>
          <a:p>
            <a:r>
              <a:rPr lang="en-US" sz="2100" dirty="0">
                <a:solidFill>
                  <a:schemeClr val="bg1"/>
                </a:solidFill>
                <a:effectLst>
                  <a:outerShdw blurRad="38100" dist="38100" dir="2700000" algn="tl">
                    <a:srgbClr val="000000">
                      <a:alpha val="43137"/>
                    </a:srgbClr>
                  </a:outerShdw>
                </a:effectLst>
              </a:rPr>
              <a:t>All main and service line leaks are recorded in our GIS system to assist with asset management planning</a:t>
            </a:r>
          </a:p>
          <a:p>
            <a:r>
              <a:rPr lang="en-US" sz="2100" dirty="0">
                <a:solidFill>
                  <a:schemeClr val="bg1"/>
                </a:solidFill>
                <a:effectLst>
                  <a:outerShdw blurRad="38100" dist="38100" dir="2700000" algn="tl">
                    <a:srgbClr val="000000">
                      <a:alpha val="43137"/>
                    </a:srgbClr>
                  </a:outerShdw>
                </a:effectLst>
              </a:rPr>
              <a:t>Pipe and soil conditions are assessed during all repairs and construction projects to also assist in future planning</a:t>
            </a:r>
          </a:p>
        </p:txBody>
      </p:sp>
      <p:sp>
        <p:nvSpPr>
          <p:cNvPr id="6" name="Text Placeholder 5">
            <a:extLst>
              <a:ext uri="{FF2B5EF4-FFF2-40B4-BE49-F238E27FC236}">
                <a16:creationId xmlns:a16="http://schemas.microsoft.com/office/drawing/2014/main" id="{349249DA-4230-416D-838C-A72D2E7CADA4}"/>
              </a:ext>
            </a:extLst>
          </p:cNvPr>
          <p:cNvSpPr>
            <a:spLocks noGrp="1"/>
          </p:cNvSpPr>
          <p:nvPr>
            <p:ph type="body" idx="4294967295"/>
          </p:nvPr>
        </p:nvSpPr>
        <p:spPr>
          <a:xfrm>
            <a:off x="7801904" y="1263691"/>
            <a:ext cx="4183062" cy="454025"/>
          </a:xfrm>
        </p:spPr>
        <p:txBody>
          <a:bodyPr>
            <a:normAutofit lnSpcReduction="10000"/>
          </a:bodyPr>
          <a:lstStyle/>
          <a:p>
            <a:pPr marL="0" indent="0">
              <a:buNone/>
            </a:pPr>
            <a:r>
              <a:rPr lang="en-US" u="sng" dirty="0">
                <a:solidFill>
                  <a:schemeClr val="bg1"/>
                </a:solidFill>
                <a:effectLst>
                  <a:outerShdw blurRad="38100" dist="38100" dir="2700000" algn="tl">
                    <a:srgbClr val="000000">
                      <a:alpha val="43137"/>
                    </a:srgbClr>
                  </a:outerShdw>
                </a:effectLst>
              </a:rPr>
              <a:t>“Looped” Projects</a:t>
            </a:r>
          </a:p>
        </p:txBody>
      </p:sp>
      <p:sp>
        <p:nvSpPr>
          <p:cNvPr id="8" name="Text Placeholder 7">
            <a:extLst>
              <a:ext uri="{FF2B5EF4-FFF2-40B4-BE49-F238E27FC236}">
                <a16:creationId xmlns:a16="http://schemas.microsoft.com/office/drawing/2014/main" id="{C9E879AA-B873-414B-BC94-C8FF28566266}"/>
              </a:ext>
            </a:extLst>
          </p:cNvPr>
          <p:cNvSpPr>
            <a:spLocks noGrp="1"/>
          </p:cNvSpPr>
          <p:nvPr>
            <p:ph type="body" sz="quarter" idx="4294967295"/>
          </p:nvPr>
        </p:nvSpPr>
        <p:spPr>
          <a:xfrm>
            <a:off x="6370723" y="1735951"/>
            <a:ext cx="5614243" cy="4595838"/>
          </a:xfrm>
        </p:spPr>
        <p:txBody>
          <a:bodyPr>
            <a:normAutofit fontScale="47500" lnSpcReduction="20000"/>
          </a:bodyPr>
          <a:lstStyle/>
          <a:p>
            <a:r>
              <a:rPr lang="en-US" sz="4400" dirty="0">
                <a:solidFill>
                  <a:schemeClr val="bg1"/>
                </a:solidFill>
                <a:effectLst>
                  <a:outerShdw blurRad="38100" dist="38100" dir="2700000" algn="tl">
                    <a:srgbClr val="000000">
                      <a:alpha val="43137"/>
                    </a:srgbClr>
                  </a:outerShdw>
                </a:effectLst>
              </a:rPr>
              <a:t>After much analysis on the water distribution system, it is apparent that there are, in areas, only single feed transmission lines that supply water to the entire district or large sections.</a:t>
            </a:r>
          </a:p>
          <a:p>
            <a:r>
              <a:rPr lang="en-US" sz="4400" dirty="0">
                <a:solidFill>
                  <a:schemeClr val="bg1"/>
                </a:solidFill>
                <a:effectLst>
                  <a:outerShdw blurRad="38100" dist="38100" dir="2700000" algn="tl">
                    <a:srgbClr val="000000">
                      <a:alpha val="43137"/>
                    </a:srgbClr>
                  </a:outerShdw>
                </a:effectLst>
              </a:rPr>
              <a:t>Part of the proposed CIP projects is to correct these areas and to have more redundancy, especially during repairs.</a:t>
            </a:r>
          </a:p>
          <a:p>
            <a:r>
              <a:rPr lang="en-US" sz="4400" dirty="0">
                <a:solidFill>
                  <a:schemeClr val="bg1"/>
                </a:solidFill>
                <a:effectLst>
                  <a:outerShdw blurRad="38100" dist="38100" dir="2700000" algn="tl">
                    <a:srgbClr val="000000">
                      <a:alpha val="43137"/>
                    </a:srgbClr>
                  </a:outerShdw>
                </a:effectLst>
              </a:rPr>
              <a:t>These projects will also help with water quality in certain areas</a:t>
            </a:r>
          </a:p>
          <a:p>
            <a:r>
              <a:rPr lang="en-US" sz="4400" dirty="0">
                <a:solidFill>
                  <a:schemeClr val="bg1"/>
                </a:solidFill>
                <a:effectLst>
                  <a:outerShdw blurRad="38100" dist="38100" dir="2700000" algn="tl">
                    <a:srgbClr val="000000">
                      <a:alpha val="43137"/>
                    </a:srgbClr>
                  </a:outerShdw>
                </a:effectLst>
              </a:rPr>
              <a:t>Interconnections between zones will be accomplished through the new PRVs</a:t>
            </a:r>
          </a:p>
          <a:p>
            <a:r>
              <a:rPr lang="en-US" sz="4400" dirty="0">
                <a:solidFill>
                  <a:schemeClr val="bg1"/>
                </a:solidFill>
                <a:effectLst>
                  <a:outerShdw blurRad="38100" dist="38100" dir="2700000" algn="tl">
                    <a:srgbClr val="000000">
                      <a:alpha val="43137"/>
                    </a:srgbClr>
                  </a:outerShdw>
                </a:effectLst>
              </a:rPr>
              <a:t>The District is working with neighboring water providers to establish an “interconnect” between the two systems. This will allow one water district, to help supplement water during an catastrophic emergency</a:t>
            </a:r>
          </a:p>
          <a:p>
            <a:endParaRPr lang="en-US" dirty="0"/>
          </a:p>
        </p:txBody>
      </p:sp>
      <p:sp>
        <p:nvSpPr>
          <p:cNvPr id="3" name="TextBox 2">
            <a:extLst>
              <a:ext uri="{FF2B5EF4-FFF2-40B4-BE49-F238E27FC236}">
                <a16:creationId xmlns:a16="http://schemas.microsoft.com/office/drawing/2014/main" id="{E984F4B3-B02C-9980-423F-2D8A84317F22}"/>
              </a:ext>
            </a:extLst>
          </p:cNvPr>
          <p:cNvSpPr txBox="1"/>
          <p:nvPr/>
        </p:nvSpPr>
        <p:spPr>
          <a:xfrm>
            <a:off x="345596" y="5236529"/>
            <a:ext cx="5261574" cy="738664"/>
          </a:xfrm>
          <a:prstGeom prst="rect">
            <a:avLst/>
          </a:prstGeom>
          <a:noFill/>
        </p:spPr>
        <p:txBody>
          <a:bodyPr wrap="square" rtlCol="0">
            <a:spAutoFit/>
          </a:bodyPr>
          <a:lstStyle/>
          <a:p>
            <a:pPr marL="285750" indent="-285750">
              <a:buFont typeface="Arial" panose="020B0604020202020204" pitchFamily="34" charset="0"/>
              <a:buChar char="•"/>
            </a:pPr>
            <a:r>
              <a:rPr lang="en-US" sz="2100" dirty="0">
                <a:solidFill>
                  <a:schemeClr val="bg1"/>
                </a:solidFill>
                <a:effectLst>
                  <a:outerShdw blurRad="38100" dist="38100" dir="2700000" algn="tl">
                    <a:srgbClr val="000000">
                      <a:alpha val="43137"/>
                    </a:srgbClr>
                  </a:outerShdw>
                </a:effectLst>
              </a:rPr>
              <a:t>Pressure Reducing Valves (PRVs)</a:t>
            </a:r>
          </a:p>
          <a:p>
            <a:pPr marL="285750" indent="-285750">
              <a:buFont typeface="Arial" panose="020B0604020202020204" pitchFamily="34" charset="0"/>
              <a:buChar char="•"/>
            </a:pPr>
            <a:r>
              <a:rPr lang="en-US" sz="2100" dirty="0">
                <a:solidFill>
                  <a:schemeClr val="bg1"/>
                </a:solidFill>
                <a:effectLst>
                  <a:outerShdw blurRad="38100" dist="38100" dir="2700000" algn="tl">
                    <a:srgbClr val="000000">
                      <a:alpha val="43137"/>
                    </a:srgbClr>
                  </a:outerShdw>
                </a:effectLst>
              </a:rPr>
              <a:t>Booster Station Upgrades</a:t>
            </a:r>
          </a:p>
        </p:txBody>
      </p:sp>
      <p:sp>
        <p:nvSpPr>
          <p:cNvPr id="5" name="TextBox 4">
            <a:extLst>
              <a:ext uri="{FF2B5EF4-FFF2-40B4-BE49-F238E27FC236}">
                <a16:creationId xmlns:a16="http://schemas.microsoft.com/office/drawing/2014/main" id="{9B3B518A-D649-6414-7C4E-740363FB387F}"/>
              </a:ext>
            </a:extLst>
          </p:cNvPr>
          <p:cNvSpPr txBox="1"/>
          <p:nvPr/>
        </p:nvSpPr>
        <p:spPr>
          <a:xfrm>
            <a:off x="5637362" y="2885536"/>
            <a:ext cx="914400" cy="91440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FF340F8D-729C-D564-88F7-4DED6EACEFAE}"/>
              </a:ext>
            </a:extLst>
          </p:cNvPr>
          <p:cNvSpPr txBox="1"/>
          <p:nvPr/>
        </p:nvSpPr>
        <p:spPr>
          <a:xfrm>
            <a:off x="1227826" y="4798992"/>
            <a:ext cx="4261449" cy="461665"/>
          </a:xfrm>
          <a:prstGeom prst="rect">
            <a:avLst/>
          </a:prstGeom>
          <a:noFill/>
        </p:spPr>
        <p:txBody>
          <a:bodyPr wrap="square" rtlCol="0">
            <a:spAutoFit/>
          </a:bodyPr>
          <a:lstStyle/>
          <a:p>
            <a:r>
              <a:rPr lang="en-US" sz="2400" u="sng" dirty="0">
                <a:solidFill>
                  <a:schemeClr val="bg1">
                    <a:lumMod val="95000"/>
                  </a:schemeClr>
                </a:solidFill>
                <a:effectLst>
                  <a:outerShdw blurRad="38100" dist="38100" dir="2700000" algn="tl">
                    <a:srgbClr val="000000">
                      <a:alpha val="43137"/>
                    </a:srgbClr>
                  </a:outerShdw>
                </a:effectLst>
              </a:rPr>
              <a:t>Other Projects</a:t>
            </a:r>
          </a:p>
        </p:txBody>
      </p:sp>
    </p:spTree>
    <p:extLst>
      <p:ext uri="{BB962C8B-B14F-4D97-AF65-F5344CB8AC3E}">
        <p14:creationId xmlns:p14="http://schemas.microsoft.com/office/powerpoint/2010/main" val="1341370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3EBEC1-A36D-5A20-7390-1F0E07430B8D}"/>
              </a:ext>
            </a:extLst>
          </p:cNvPr>
          <p:cNvSpPr>
            <a:spLocks noGrp="1"/>
          </p:cNvSpPr>
          <p:nvPr>
            <p:ph type="sldNum" sz="quarter" idx="10"/>
          </p:nvPr>
        </p:nvSpPr>
        <p:spPr/>
        <p:txBody>
          <a:bodyPr/>
          <a:lstStyle/>
          <a:p>
            <a:fld id="{D495E168-DA5E-4888-8D8A-92B118324C14}" type="slidenum">
              <a:rPr lang="en-US" noProof="0" smtClean="0"/>
              <a:pPr/>
              <a:t>9</a:t>
            </a:fld>
            <a:endParaRPr lang="en-US" noProof="0" dirty="0"/>
          </a:p>
        </p:txBody>
      </p:sp>
      <p:sp>
        <p:nvSpPr>
          <p:cNvPr id="11" name="Content Placeholder 10">
            <a:extLst>
              <a:ext uri="{FF2B5EF4-FFF2-40B4-BE49-F238E27FC236}">
                <a16:creationId xmlns:a16="http://schemas.microsoft.com/office/drawing/2014/main" id="{F040EAC1-7116-4E10-E9C0-51900048C8EB}"/>
              </a:ext>
            </a:extLst>
          </p:cNvPr>
          <p:cNvSpPr>
            <a:spLocks noGrp="1"/>
          </p:cNvSpPr>
          <p:nvPr>
            <p:ph idx="4294967295"/>
          </p:nvPr>
        </p:nvSpPr>
        <p:spPr>
          <a:xfrm>
            <a:off x="646982" y="1200119"/>
            <a:ext cx="10515600" cy="4343431"/>
          </a:xfrm>
        </p:spPr>
        <p:txBody>
          <a:bodyPr>
            <a:normAutofit/>
          </a:bodyPr>
          <a:lstStyle/>
          <a:p>
            <a:r>
              <a:rPr lang="en-US" dirty="0">
                <a:solidFill>
                  <a:schemeClr val="bg1">
                    <a:lumMod val="95000"/>
                  </a:schemeClr>
                </a:solidFill>
                <a:effectLst>
                  <a:outerShdw blurRad="38100" dist="38100" dir="2700000" algn="tl">
                    <a:srgbClr val="000000">
                      <a:alpha val="43137"/>
                    </a:srgbClr>
                  </a:outerShdw>
                </a:effectLst>
              </a:rPr>
              <a:t>The District is facing increasing costs from materials, excavators, equipment, vendors, etc </a:t>
            </a:r>
          </a:p>
          <a:p>
            <a:r>
              <a:rPr lang="en-US" dirty="0">
                <a:solidFill>
                  <a:schemeClr val="bg1">
                    <a:lumMod val="95000"/>
                  </a:schemeClr>
                </a:solidFill>
                <a:effectLst>
                  <a:outerShdw blurRad="38100" dist="38100" dir="2700000" algn="tl">
                    <a:srgbClr val="000000">
                      <a:alpha val="43137"/>
                    </a:srgbClr>
                  </a:outerShdw>
                </a:effectLst>
              </a:rPr>
              <a:t>We have completed a long range 35 year Capital Improvement Plan (CIP) that has identified, estimated and prioritized a list of needed projects in our water/sewer and storm sewer systems.</a:t>
            </a:r>
          </a:p>
          <a:p>
            <a:r>
              <a:rPr lang="en-US" dirty="0">
                <a:solidFill>
                  <a:schemeClr val="bg1">
                    <a:lumMod val="95000"/>
                  </a:schemeClr>
                </a:solidFill>
                <a:effectLst>
                  <a:outerShdw blurRad="38100" dist="38100" dir="2700000" algn="tl">
                    <a:srgbClr val="000000">
                      <a:alpha val="43137"/>
                    </a:srgbClr>
                  </a:outerShdw>
                </a:effectLst>
              </a:rPr>
              <a:t>A rate study was done in conjunction with the CIP and made it clear that the district needs to obtain funds from outside sources to alleviate large rate increases. </a:t>
            </a:r>
          </a:p>
        </p:txBody>
      </p:sp>
      <p:sp>
        <p:nvSpPr>
          <p:cNvPr id="10" name="Title 9">
            <a:extLst>
              <a:ext uri="{FF2B5EF4-FFF2-40B4-BE49-F238E27FC236}">
                <a16:creationId xmlns:a16="http://schemas.microsoft.com/office/drawing/2014/main" id="{DB67576A-66D7-4E9A-A84C-66238797F1EB}"/>
              </a:ext>
            </a:extLst>
          </p:cNvPr>
          <p:cNvSpPr>
            <a:spLocks noGrp="1"/>
          </p:cNvSpPr>
          <p:nvPr>
            <p:ph type="title" idx="4294967295"/>
          </p:nvPr>
        </p:nvSpPr>
        <p:spPr>
          <a:xfrm>
            <a:off x="422694" y="0"/>
            <a:ext cx="10515600" cy="1325563"/>
          </a:xfrm>
        </p:spPr>
        <p:txBody>
          <a:bodyPr/>
          <a:lstStyle/>
          <a:p>
            <a:r>
              <a:rPr lang="en-US" dirty="0">
                <a:solidFill>
                  <a:schemeClr val="bg1">
                    <a:lumMod val="95000"/>
                  </a:schemeClr>
                </a:solidFill>
                <a:effectLst>
                  <a:outerShdw blurRad="38100" dist="38100" dir="2700000" algn="tl">
                    <a:srgbClr val="000000">
                      <a:alpha val="43137"/>
                    </a:srgbClr>
                  </a:outerShdw>
                </a:effectLst>
              </a:rPr>
              <a:t>Results</a:t>
            </a:r>
          </a:p>
        </p:txBody>
      </p:sp>
    </p:spTree>
    <p:extLst>
      <p:ext uri="{BB962C8B-B14F-4D97-AF65-F5344CB8AC3E}">
        <p14:creationId xmlns:p14="http://schemas.microsoft.com/office/powerpoint/2010/main" val="1488951188"/>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0F60B100-7079-4DE7-AF7C-20BFB1D62C46}">
  <ds:schemaRefs>
    <ds:schemaRef ds:uri="http://schemas.microsoft.com/sharepoint/v3/contenttype/forms"/>
  </ds:schemaRefs>
</ds:datastoreItem>
</file>

<file path=customXml/itemProps2.xml><?xml version="1.0" encoding="utf-8"?>
<ds:datastoreItem xmlns:ds="http://schemas.openxmlformats.org/officeDocument/2006/customXml" ds:itemID="{A935B1F0-3442-4957-9701-25816EFDB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6A71AF-4CF2-4B95-BFB6-5C2750025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Outdoors presentation</Template>
  <TotalTime>1138</TotalTime>
  <Words>936</Words>
  <Application>Microsoft Office PowerPoint</Application>
  <PresentationFormat>Widescreen</PresentationFormat>
  <Paragraphs>117</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Franklin Gothic Book</vt:lpstr>
      <vt:lpstr>Gill Sans MT</vt:lpstr>
      <vt:lpstr>Office Theme</vt:lpstr>
      <vt:lpstr>State Revolving Fund (SRF) Public Meeting</vt:lpstr>
      <vt:lpstr>Meeting Agenda</vt:lpstr>
      <vt:lpstr>PowerPoint Presentation</vt:lpstr>
      <vt:lpstr>Drinking Water    The Most Important Natural Resource on Earth</vt:lpstr>
      <vt:lpstr>Future Construction Projects</vt:lpstr>
      <vt:lpstr>Improving Water Infrastructure</vt:lpstr>
      <vt:lpstr>Improving Water Infrastructure </vt:lpstr>
      <vt:lpstr>Large Future Construction Projects</vt:lpstr>
      <vt:lpstr>Results</vt:lpstr>
      <vt:lpstr>How is the district paying for these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Revolving Fund (SRF) Public Meeting</dc:title>
  <dc:creator>Will Yates</dc:creator>
  <cp:lastModifiedBy>Will Yates</cp:lastModifiedBy>
  <cp:revision>7</cp:revision>
  <dcterms:created xsi:type="dcterms:W3CDTF">2024-04-24T19:54:12Z</dcterms:created>
  <dcterms:modified xsi:type="dcterms:W3CDTF">2024-04-30T21:16:59Z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